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1"/>
  </p:notesMasterIdLst>
  <p:handoutMasterIdLst>
    <p:handoutMasterId r:id="rId32"/>
  </p:handoutMasterIdLst>
  <p:sldIdLst>
    <p:sldId id="257" r:id="rId5"/>
    <p:sldId id="389" r:id="rId6"/>
    <p:sldId id="384" r:id="rId7"/>
    <p:sldId id="258" r:id="rId8"/>
    <p:sldId id="297" r:id="rId9"/>
    <p:sldId id="317" r:id="rId10"/>
    <p:sldId id="298" r:id="rId11"/>
    <p:sldId id="277" r:id="rId12"/>
    <p:sldId id="272" r:id="rId13"/>
    <p:sldId id="259" r:id="rId14"/>
    <p:sldId id="274" r:id="rId15"/>
    <p:sldId id="273" r:id="rId16"/>
    <p:sldId id="262" r:id="rId17"/>
    <p:sldId id="263" r:id="rId18"/>
    <p:sldId id="265" r:id="rId19"/>
    <p:sldId id="275" r:id="rId20"/>
    <p:sldId id="267" r:id="rId21"/>
    <p:sldId id="276" r:id="rId22"/>
    <p:sldId id="268" r:id="rId23"/>
    <p:sldId id="392" r:id="rId24"/>
    <p:sldId id="279" r:id="rId25"/>
    <p:sldId id="261" r:id="rId26"/>
    <p:sldId id="394" r:id="rId27"/>
    <p:sldId id="393" r:id="rId28"/>
    <p:sldId id="321" r:id="rId29"/>
    <p:sldId id="3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Scanio" initials="CS" lastIdx="2" clrIdx="0">
    <p:extLst>
      <p:ext uri="{19B8F6BF-5375-455C-9EA6-DF929625EA0E}">
        <p15:presenceInfo xmlns:p15="http://schemas.microsoft.com/office/powerpoint/2012/main" userId="S::cscanio@irvingisd.net::c6c7f69d-71b0-4b99-b6af-6d1f2604da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2021" autoAdjust="0"/>
  </p:normalViewPr>
  <p:slideViewPr>
    <p:cSldViewPr snapToGrid="0">
      <p:cViewPr varScale="1">
        <p:scale>
          <a:sx n="90" d="100"/>
          <a:sy n="90" d="100"/>
        </p:scale>
        <p:origin x="780" y="8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6T11:28:33.247" idx="1">
    <p:pos x="10" y="10"/>
    <p:text>Add demographics -ethnicity</p:text>
    <p:extLst>
      <p:ext uri="{C676402C-5697-4E1C-873F-D02D1690AC5C}">
        <p15:threadingInfo xmlns:p15="http://schemas.microsoft.com/office/powerpoint/2012/main" timeZoneBias="360"/>
      </p:ext>
    </p:extLst>
  </p:cm>
  <p:cm authorId="1" dt="2021-02-16T11:29:27.912" idx="2">
    <p:pos x="10" y="106"/>
    <p:text>Check graduation rate</p:text>
    <p:extLst>
      <p:ext uri="{C676402C-5697-4E1C-873F-D02D1690AC5C}">
        <p15:threadingInfo xmlns:p15="http://schemas.microsoft.com/office/powerpoint/2012/main" timeZoneBias="36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78589-84D9-45A3-ABBA-F18CF06F855B}"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79BE6B43-1527-4EC3-A0E4-10F4C25ACC31}">
      <dgm:prSet/>
      <dgm:spPr/>
      <dgm:t>
        <a:bodyPr/>
        <a:lstStyle/>
        <a:p>
          <a:r>
            <a:rPr lang="en-US" i="1"/>
            <a:t>Our Mission</a:t>
          </a:r>
          <a:endParaRPr lang="en-US"/>
        </a:p>
      </dgm:t>
    </dgm:pt>
    <dgm:pt modelId="{C922B756-4C2E-4F59-8F0F-4104C1F0B2C7}" type="parTrans" cxnId="{1840A2AE-923F-4E8D-8ECF-818C78FDE643}">
      <dgm:prSet/>
      <dgm:spPr/>
      <dgm:t>
        <a:bodyPr/>
        <a:lstStyle/>
        <a:p>
          <a:endParaRPr lang="en-US"/>
        </a:p>
      </dgm:t>
    </dgm:pt>
    <dgm:pt modelId="{3B6F8D16-D309-4B66-911E-6EA7724C762C}" type="sibTrans" cxnId="{1840A2AE-923F-4E8D-8ECF-818C78FDE643}">
      <dgm:prSet/>
      <dgm:spPr/>
      <dgm:t>
        <a:bodyPr/>
        <a:lstStyle/>
        <a:p>
          <a:endParaRPr lang="en-US"/>
        </a:p>
      </dgm:t>
    </dgm:pt>
    <dgm:pt modelId="{BA474706-2ADF-4C8F-9052-178FECA33B96}">
      <dgm:prSet/>
      <dgm:spPr/>
      <dgm:t>
        <a:bodyPr/>
        <a:lstStyle/>
        <a:p>
          <a:r>
            <a:rPr lang="en-US" i="1"/>
            <a:t>The Irving Schools Foundation provides financial resources to maximize educational opportunities for teachers and students in Irving ISD by funding innovative programs, scholarships, and activities that enhance creativity, leadership, and academic success.</a:t>
          </a:r>
          <a:endParaRPr lang="en-US"/>
        </a:p>
      </dgm:t>
    </dgm:pt>
    <dgm:pt modelId="{8650331C-8D84-4DA4-8339-D8D549885EE1}" type="parTrans" cxnId="{DB7C41DF-EF01-4DE9-9805-160AFEA86154}">
      <dgm:prSet/>
      <dgm:spPr/>
      <dgm:t>
        <a:bodyPr/>
        <a:lstStyle/>
        <a:p>
          <a:endParaRPr lang="en-US"/>
        </a:p>
      </dgm:t>
    </dgm:pt>
    <dgm:pt modelId="{547B2049-2A00-4F01-9890-EA43075C3FEA}" type="sibTrans" cxnId="{DB7C41DF-EF01-4DE9-9805-160AFEA86154}">
      <dgm:prSet/>
      <dgm:spPr/>
      <dgm:t>
        <a:bodyPr/>
        <a:lstStyle/>
        <a:p>
          <a:endParaRPr lang="en-US"/>
        </a:p>
      </dgm:t>
    </dgm:pt>
    <dgm:pt modelId="{BB8F6CDC-0AC8-4136-B2D9-681C1BBC0E51}" type="pres">
      <dgm:prSet presAssocID="{F7A78589-84D9-45A3-ABBA-F18CF06F855B}" presName="Name0" presStyleCnt="0">
        <dgm:presLayoutVars>
          <dgm:dir/>
          <dgm:animLvl val="lvl"/>
          <dgm:resizeHandles val="exact"/>
        </dgm:presLayoutVars>
      </dgm:prSet>
      <dgm:spPr/>
    </dgm:pt>
    <dgm:pt modelId="{50664711-8BE2-455F-B714-F1F524AA12F2}" type="pres">
      <dgm:prSet presAssocID="{BA474706-2ADF-4C8F-9052-178FECA33B96}" presName="boxAndChildren" presStyleCnt="0"/>
      <dgm:spPr/>
    </dgm:pt>
    <dgm:pt modelId="{0B412A7D-9D27-4393-950D-FDC475BD7298}" type="pres">
      <dgm:prSet presAssocID="{BA474706-2ADF-4C8F-9052-178FECA33B96}" presName="parentTextBox" presStyleLbl="node1" presStyleIdx="0" presStyleCnt="2"/>
      <dgm:spPr/>
    </dgm:pt>
    <dgm:pt modelId="{DC09C6DD-6DF1-4E88-B888-4071A6019269}" type="pres">
      <dgm:prSet presAssocID="{3B6F8D16-D309-4B66-911E-6EA7724C762C}" presName="sp" presStyleCnt="0"/>
      <dgm:spPr/>
    </dgm:pt>
    <dgm:pt modelId="{B37DEC6F-0ACA-4DE4-8829-C7ABE8C6D0D5}" type="pres">
      <dgm:prSet presAssocID="{79BE6B43-1527-4EC3-A0E4-10F4C25ACC31}" presName="arrowAndChildren" presStyleCnt="0"/>
      <dgm:spPr/>
    </dgm:pt>
    <dgm:pt modelId="{F6B2B181-7221-47F1-8EF9-304EDC99076F}" type="pres">
      <dgm:prSet presAssocID="{79BE6B43-1527-4EC3-A0E4-10F4C25ACC31}" presName="parentTextArrow" presStyleLbl="node1" presStyleIdx="1" presStyleCnt="2"/>
      <dgm:spPr/>
    </dgm:pt>
  </dgm:ptLst>
  <dgm:cxnLst>
    <dgm:cxn modelId="{F5068B71-02E3-45C2-8AE9-45D41C5F6C12}" type="presOf" srcId="{F7A78589-84D9-45A3-ABBA-F18CF06F855B}" destId="{BB8F6CDC-0AC8-4136-B2D9-681C1BBC0E51}" srcOrd="0" destOrd="0" presId="urn:microsoft.com/office/officeart/2005/8/layout/process4"/>
    <dgm:cxn modelId="{38C69D8D-868D-4D7E-A359-C999EC9FBDAC}" type="presOf" srcId="{79BE6B43-1527-4EC3-A0E4-10F4C25ACC31}" destId="{F6B2B181-7221-47F1-8EF9-304EDC99076F}" srcOrd="0" destOrd="0" presId="urn:microsoft.com/office/officeart/2005/8/layout/process4"/>
    <dgm:cxn modelId="{49620697-D638-4105-B62B-F4323FAF9415}" type="presOf" srcId="{BA474706-2ADF-4C8F-9052-178FECA33B96}" destId="{0B412A7D-9D27-4393-950D-FDC475BD7298}" srcOrd="0" destOrd="0" presId="urn:microsoft.com/office/officeart/2005/8/layout/process4"/>
    <dgm:cxn modelId="{1840A2AE-923F-4E8D-8ECF-818C78FDE643}" srcId="{F7A78589-84D9-45A3-ABBA-F18CF06F855B}" destId="{79BE6B43-1527-4EC3-A0E4-10F4C25ACC31}" srcOrd="0" destOrd="0" parTransId="{C922B756-4C2E-4F59-8F0F-4104C1F0B2C7}" sibTransId="{3B6F8D16-D309-4B66-911E-6EA7724C762C}"/>
    <dgm:cxn modelId="{DB7C41DF-EF01-4DE9-9805-160AFEA86154}" srcId="{F7A78589-84D9-45A3-ABBA-F18CF06F855B}" destId="{BA474706-2ADF-4C8F-9052-178FECA33B96}" srcOrd="1" destOrd="0" parTransId="{8650331C-8D84-4DA4-8339-D8D549885EE1}" sibTransId="{547B2049-2A00-4F01-9890-EA43075C3FEA}"/>
    <dgm:cxn modelId="{17C0724A-28E9-4D7A-B14B-B19AAC3888F9}" type="presParOf" srcId="{BB8F6CDC-0AC8-4136-B2D9-681C1BBC0E51}" destId="{50664711-8BE2-455F-B714-F1F524AA12F2}" srcOrd="0" destOrd="0" presId="urn:microsoft.com/office/officeart/2005/8/layout/process4"/>
    <dgm:cxn modelId="{C3213EAC-62D8-495B-B1BA-424AA9217558}" type="presParOf" srcId="{50664711-8BE2-455F-B714-F1F524AA12F2}" destId="{0B412A7D-9D27-4393-950D-FDC475BD7298}" srcOrd="0" destOrd="0" presId="urn:microsoft.com/office/officeart/2005/8/layout/process4"/>
    <dgm:cxn modelId="{AE1E7A70-3394-4590-AEDA-0560F119C3FD}" type="presParOf" srcId="{BB8F6CDC-0AC8-4136-B2D9-681C1BBC0E51}" destId="{DC09C6DD-6DF1-4E88-B888-4071A6019269}" srcOrd="1" destOrd="0" presId="urn:microsoft.com/office/officeart/2005/8/layout/process4"/>
    <dgm:cxn modelId="{0C5AD6FC-1712-4433-B1E8-749FBC3C895D}" type="presParOf" srcId="{BB8F6CDC-0AC8-4136-B2D9-681C1BBC0E51}" destId="{B37DEC6F-0ACA-4DE4-8829-C7ABE8C6D0D5}" srcOrd="2" destOrd="0" presId="urn:microsoft.com/office/officeart/2005/8/layout/process4"/>
    <dgm:cxn modelId="{4399C6CF-67A5-4E56-B8BC-AD33433A72D6}" type="presParOf" srcId="{B37DEC6F-0ACA-4DE4-8829-C7ABE8C6D0D5}" destId="{F6B2B181-7221-47F1-8EF9-304EDC99076F}"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D1088-78DC-42CC-9285-8E82E72936C8}" type="doc">
      <dgm:prSet loTypeId="urn:microsoft.com/office/officeart/2005/8/layout/arrow5" loCatId="relationship" qsTypeId="urn:microsoft.com/office/officeart/2005/8/quickstyle/simple1" qsCatId="simple" csTypeId="urn:microsoft.com/office/officeart/2005/8/colors/accent0_3" csCatId="mainScheme" phldr="1"/>
      <dgm:spPr/>
      <dgm:t>
        <a:bodyPr/>
        <a:lstStyle/>
        <a:p>
          <a:endParaRPr lang="en-US"/>
        </a:p>
      </dgm:t>
    </dgm:pt>
    <dgm:pt modelId="{E0804A8B-FCF3-423D-B55D-5E3ED8F9F251}">
      <dgm:prSet/>
      <dgm:spPr>
        <a:solidFill>
          <a:srgbClr val="7030A0"/>
        </a:solidFill>
      </dgm:spPr>
      <dgm:t>
        <a:bodyPr/>
        <a:lstStyle/>
        <a:p>
          <a:r>
            <a:rPr lang="en-US" dirty="0"/>
            <a:t>Social and Emotional Assistance</a:t>
          </a:r>
        </a:p>
      </dgm:t>
    </dgm:pt>
    <dgm:pt modelId="{DA602F73-58F6-452C-B7E8-2E299155199F}" type="parTrans" cxnId="{18155D97-A14F-4A56-8C98-53A6654266A7}">
      <dgm:prSet/>
      <dgm:spPr/>
      <dgm:t>
        <a:bodyPr/>
        <a:lstStyle/>
        <a:p>
          <a:endParaRPr lang="en-US"/>
        </a:p>
      </dgm:t>
    </dgm:pt>
    <dgm:pt modelId="{7FD13ACC-6A9C-461B-A209-106E7734D24C}" type="sibTrans" cxnId="{18155D97-A14F-4A56-8C98-53A6654266A7}">
      <dgm:prSet/>
      <dgm:spPr/>
      <dgm:t>
        <a:bodyPr/>
        <a:lstStyle/>
        <a:p>
          <a:endParaRPr lang="en-US"/>
        </a:p>
      </dgm:t>
    </dgm:pt>
    <dgm:pt modelId="{8AA60119-A21B-4E72-9866-D154653E3533}">
      <dgm:prSet/>
      <dgm:spPr>
        <a:solidFill>
          <a:schemeClr val="accent3">
            <a:lumMod val="75000"/>
          </a:schemeClr>
        </a:solidFill>
      </dgm:spPr>
      <dgm:t>
        <a:bodyPr/>
        <a:lstStyle/>
        <a:p>
          <a:r>
            <a:rPr lang="en-US"/>
            <a:t>Basic Human Needs</a:t>
          </a:r>
        </a:p>
      </dgm:t>
    </dgm:pt>
    <dgm:pt modelId="{D2C7D529-DAFB-4440-B02F-75060ABD0468}" type="parTrans" cxnId="{90B13739-8079-40EA-BFB5-2C1698D77495}">
      <dgm:prSet/>
      <dgm:spPr/>
      <dgm:t>
        <a:bodyPr/>
        <a:lstStyle/>
        <a:p>
          <a:endParaRPr lang="en-US"/>
        </a:p>
      </dgm:t>
    </dgm:pt>
    <dgm:pt modelId="{97DF5276-885B-485C-8FF7-FEDADDFACC54}" type="sibTrans" cxnId="{90B13739-8079-40EA-BFB5-2C1698D77495}">
      <dgm:prSet/>
      <dgm:spPr/>
      <dgm:t>
        <a:bodyPr/>
        <a:lstStyle/>
        <a:p>
          <a:endParaRPr lang="en-US"/>
        </a:p>
      </dgm:t>
    </dgm:pt>
    <dgm:pt modelId="{0E8081AE-EC51-4FA4-B977-765B7D0B8A3D}">
      <dgm:prSet/>
      <dgm:spPr>
        <a:solidFill>
          <a:schemeClr val="accent2">
            <a:lumMod val="75000"/>
          </a:schemeClr>
        </a:solidFill>
      </dgm:spPr>
      <dgm:t>
        <a:bodyPr/>
        <a:lstStyle/>
        <a:p>
          <a:r>
            <a:rPr lang="en-US"/>
            <a:t>Educational Resources and Assistance</a:t>
          </a:r>
        </a:p>
      </dgm:t>
    </dgm:pt>
    <dgm:pt modelId="{F9D17BC7-7A03-4A1F-B1C0-20EB7BC8535A}" type="parTrans" cxnId="{BA4C975C-235A-4D37-8F02-F2A5D1A9FFE2}">
      <dgm:prSet/>
      <dgm:spPr/>
      <dgm:t>
        <a:bodyPr/>
        <a:lstStyle/>
        <a:p>
          <a:endParaRPr lang="en-US"/>
        </a:p>
      </dgm:t>
    </dgm:pt>
    <dgm:pt modelId="{FA0B1192-4EBE-41A1-A06A-DBF2881F3112}" type="sibTrans" cxnId="{BA4C975C-235A-4D37-8F02-F2A5D1A9FFE2}">
      <dgm:prSet/>
      <dgm:spPr/>
      <dgm:t>
        <a:bodyPr/>
        <a:lstStyle/>
        <a:p>
          <a:endParaRPr lang="en-US"/>
        </a:p>
      </dgm:t>
    </dgm:pt>
    <dgm:pt modelId="{08C0A903-5732-4A05-81E6-819C98F97710}" type="pres">
      <dgm:prSet presAssocID="{730D1088-78DC-42CC-9285-8E82E72936C8}" presName="diagram" presStyleCnt="0">
        <dgm:presLayoutVars>
          <dgm:dir/>
          <dgm:resizeHandles val="exact"/>
        </dgm:presLayoutVars>
      </dgm:prSet>
      <dgm:spPr/>
    </dgm:pt>
    <dgm:pt modelId="{A338647C-FF56-429F-B857-A13D809D4BBE}" type="pres">
      <dgm:prSet presAssocID="{E0804A8B-FCF3-423D-B55D-5E3ED8F9F251}" presName="arrow" presStyleLbl="node1" presStyleIdx="0" presStyleCnt="3">
        <dgm:presLayoutVars>
          <dgm:bulletEnabled val="1"/>
        </dgm:presLayoutVars>
      </dgm:prSet>
      <dgm:spPr/>
    </dgm:pt>
    <dgm:pt modelId="{39C3162A-DA74-40B7-A727-F5FFDA58815C}" type="pres">
      <dgm:prSet presAssocID="{8AA60119-A21B-4E72-9866-D154653E3533}" presName="arrow" presStyleLbl="node1" presStyleIdx="1" presStyleCnt="3">
        <dgm:presLayoutVars>
          <dgm:bulletEnabled val="1"/>
        </dgm:presLayoutVars>
      </dgm:prSet>
      <dgm:spPr/>
    </dgm:pt>
    <dgm:pt modelId="{43A578F7-6CCD-49BF-99BD-55D6F06D55AA}" type="pres">
      <dgm:prSet presAssocID="{0E8081AE-EC51-4FA4-B977-765B7D0B8A3D}" presName="arrow" presStyleLbl="node1" presStyleIdx="2" presStyleCnt="3">
        <dgm:presLayoutVars>
          <dgm:bulletEnabled val="1"/>
        </dgm:presLayoutVars>
      </dgm:prSet>
      <dgm:spPr/>
    </dgm:pt>
  </dgm:ptLst>
  <dgm:cxnLst>
    <dgm:cxn modelId="{20BE8515-3C75-4399-A714-574093AD5520}" type="presOf" srcId="{8AA60119-A21B-4E72-9866-D154653E3533}" destId="{39C3162A-DA74-40B7-A727-F5FFDA58815C}" srcOrd="0" destOrd="0" presId="urn:microsoft.com/office/officeart/2005/8/layout/arrow5"/>
    <dgm:cxn modelId="{90B13739-8079-40EA-BFB5-2C1698D77495}" srcId="{730D1088-78DC-42CC-9285-8E82E72936C8}" destId="{8AA60119-A21B-4E72-9866-D154653E3533}" srcOrd="1" destOrd="0" parTransId="{D2C7D529-DAFB-4440-B02F-75060ABD0468}" sibTransId="{97DF5276-885B-485C-8FF7-FEDADDFACC54}"/>
    <dgm:cxn modelId="{BA4C975C-235A-4D37-8F02-F2A5D1A9FFE2}" srcId="{730D1088-78DC-42CC-9285-8E82E72936C8}" destId="{0E8081AE-EC51-4FA4-B977-765B7D0B8A3D}" srcOrd="2" destOrd="0" parTransId="{F9D17BC7-7A03-4A1F-B1C0-20EB7BC8535A}" sibTransId="{FA0B1192-4EBE-41A1-A06A-DBF2881F3112}"/>
    <dgm:cxn modelId="{F4654E47-11AB-4646-997A-9632A1794AFF}" type="presOf" srcId="{E0804A8B-FCF3-423D-B55D-5E3ED8F9F251}" destId="{A338647C-FF56-429F-B857-A13D809D4BBE}" srcOrd="0" destOrd="0" presId="urn:microsoft.com/office/officeart/2005/8/layout/arrow5"/>
    <dgm:cxn modelId="{EE0C5F8C-449D-4BC6-B51A-124F90F72641}" type="presOf" srcId="{0E8081AE-EC51-4FA4-B977-765B7D0B8A3D}" destId="{43A578F7-6CCD-49BF-99BD-55D6F06D55AA}" srcOrd="0" destOrd="0" presId="urn:microsoft.com/office/officeart/2005/8/layout/arrow5"/>
    <dgm:cxn modelId="{18155D97-A14F-4A56-8C98-53A6654266A7}" srcId="{730D1088-78DC-42CC-9285-8E82E72936C8}" destId="{E0804A8B-FCF3-423D-B55D-5E3ED8F9F251}" srcOrd="0" destOrd="0" parTransId="{DA602F73-58F6-452C-B7E8-2E299155199F}" sibTransId="{7FD13ACC-6A9C-461B-A209-106E7734D24C}"/>
    <dgm:cxn modelId="{881892E5-B746-4563-B04C-78FBC6797EBC}" type="presOf" srcId="{730D1088-78DC-42CC-9285-8E82E72936C8}" destId="{08C0A903-5732-4A05-81E6-819C98F97710}" srcOrd="0" destOrd="0" presId="urn:microsoft.com/office/officeart/2005/8/layout/arrow5"/>
    <dgm:cxn modelId="{CE87B8C1-C213-41CD-AC08-473EA180018F}" type="presParOf" srcId="{08C0A903-5732-4A05-81E6-819C98F97710}" destId="{A338647C-FF56-429F-B857-A13D809D4BBE}" srcOrd="0" destOrd="0" presId="urn:microsoft.com/office/officeart/2005/8/layout/arrow5"/>
    <dgm:cxn modelId="{440998B4-5C27-4ED9-8C0D-E8140D6E0530}" type="presParOf" srcId="{08C0A903-5732-4A05-81E6-819C98F97710}" destId="{39C3162A-DA74-40B7-A727-F5FFDA58815C}" srcOrd="1" destOrd="0" presId="urn:microsoft.com/office/officeart/2005/8/layout/arrow5"/>
    <dgm:cxn modelId="{70623FDE-B098-41AD-AD1E-B2B9D96B5B58}" type="presParOf" srcId="{08C0A903-5732-4A05-81E6-819C98F97710}" destId="{43A578F7-6CCD-49BF-99BD-55D6F06D55AA}" srcOrd="2"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2013</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dirty="0">
              <a:latin typeface="+mn-lt"/>
            </a:rPr>
            <a:t>Spark Tank was created in May</a:t>
          </a: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dirty="0">
              <a:latin typeface="+mn-lt"/>
            </a:rPr>
            <a:t>2016</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dirty="0">
              <a:latin typeface="+mn-lt"/>
            </a:rPr>
            <a:t>Caring and Sharing is created in order to show our kids “love”</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dirty="0">
              <a:latin typeface="+mn-lt"/>
            </a:rPr>
            <a:t>2017</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buFont typeface="Symbol" panose="05050102010706020507" pitchFamily="18" charset="2"/>
            <a:buChar char=""/>
          </a:pPr>
          <a:r>
            <a:rPr lang="en-US" sz="1800" dirty="0">
              <a:latin typeface="+mn-lt"/>
            </a:rPr>
            <a:t>C2C Store is created as a result of Spark Tank requests. </a:t>
          </a: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dirty="0">
              <a:latin typeface="+mn-lt"/>
            </a:rPr>
            <a:t>2018</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dirty="0">
              <a:latin typeface="+mn-lt"/>
            </a:rPr>
            <a:t>2019</a:t>
          </a:r>
        </a:p>
      </dgm:t>
    </dgm:pt>
    <dgm:pt modelId="{00CCB400-064A-4EF5-9806-9534D9AC69AD}" type="parTrans" cxnId="{140A4778-8248-44DE-B78A-23C578A77D7E}">
      <dgm:prSet/>
      <dgm:spPr/>
      <dgm:t>
        <a:bodyPr/>
        <a:lstStyle/>
        <a:p>
          <a:endParaRPr lang="en-US" sz="1800"/>
        </a:p>
      </dgm:t>
    </dgm:pt>
    <dgm:pt modelId="{662A3D6E-7238-444F-BC0B-C7A4321261DB}" type="sibTrans" cxnId="{140A4778-8248-44DE-B78A-23C578A77D7E}">
      <dgm:prSet/>
      <dgm:spPr/>
      <dgm:t>
        <a:bodyPr/>
        <a:lstStyle/>
        <a:p>
          <a:endParaRPr lang="en-US" sz="1800"/>
        </a:p>
      </dgm:t>
    </dgm:pt>
    <dgm:pt modelId="{73820394-2159-4075-9E6F-217263B07F8B}">
      <dgm:prSet phldrT="[Text]" custT="1"/>
      <dgm:spPr/>
      <dgm:t>
        <a:bodyPr/>
        <a:lstStyle/>
        <a:p>
          <a:pPr>
            <a:buFont typeface="Symbol" panose="05050102010706020507" pitchFamily="18" charset="2"/>
            <a:buChar char=""/>
          </a:pPr>
          <a:r>
            <a:rPr lang="en-US" sz="1800" dirty="0"/>
            <a:t>Food for Thought is born</a:t>
          </a:r>
          <a:endParaRPr lang="en-US" sz="1800" dirty="0">
            <a:latin typeface="+mn-lt"/>
          </a:endParaRP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C032D242-8D23-4EEC-A10A-7B0691E5A409}">
      <dgm:prSet phldrT="[Text]" custT="1"/>
      <dgm:spPr/>
      <dgm:t>
        <a:bodyPr/>
        <a:lstStyle/>
        <a:p>
          <a:pPr>
            <a:buFont typeface="Symbol" panose="05050102010706020507" pitchFamily="18" charset="2"/>
            <a:buChar char=""/>
          </a:pPr>
          <a:r>
            <a:rPr lang="en-US" sz="1800" dirty="0"/>
            <a:t>Anti-Bullying Campaign is launched as a result of a Spark Tank presentation</a:t>
          </a:r>
          <a:endParaRPr lang="en-US" sz="1800" dirty="0">
            <a:latin typeface="+mn-lt"/>
          </a:endParaRPr>
        </a:p>
      </dgm:t>
    </dgm:pt>
    <dgm:pt modelId="{167DA838-BF1F-42A4-81E8-806F40795A14}" type="parTrans" cxnId="{D9403C73-FB83-47D6-85AE-067D49ED63F2}">
      <dgm:prSet/>
      <dgm:spPr/>
      <dgm:t>
        <a:bodyPr/>
        <a:lstStyle/>
        <a:p>
          <a:endParaRPr lang="en-US" sz="1800"/>
        </a:p>
      </dgm:t>
    </dgm:pt>
    <dgm:pt modelId="{7EFA60CA-572D-434D-B452-A4ACBAEB4D2C}" type="sibTrans" cxnId="{D9403C73-FB83-47D6-85AE-067D49ED63F2}">
      <dgm:prSet/>
      <dgm:spPr/>
      <dgm:t>
        <a:bodyPr/>
        <a:lstStyle/>
        <a:p>
          <a:endParaRPr lang="en-US"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12A7D-9D27-4393-950D-FDC475BD7298}">
      <dsp:nvSpPr>
        <dsp:cNvPr id="0" name=""/>
        <dsp:cNvSpPr/>
      </dsp:nvSpPr>
      <dsp:spPr>
        <a:xfrm>
          <a:off x="0" y="3657719"/>
          <a:ext cx="5104751" cy="239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i="1" kern="1200"/>
            <a:t>The Irving Schools Foundation provides financial resources to maximize educational opportunities for teachers and students in Irving ISD by funding innovative programs, scholarships, and activities that enhance creativity, leadership, and academic success.</a:t>
          </a:r>
          <a:endParaRPr lang="en-US" sz="2300" kern="1200"/>
        </a:p>
      </dsp:txBody>
      <dsp:txXfrm>
        <a:off x="0" y="3657719"/>
        <a:ext cx="5104751" cy="2399859"/>
      </dsp:txXfrm>
    </dsp:sp>
    <dsp:sp modelId="{F6B2B181-7221-47F1-8EF9-304EDC99076F}">
      <dsp:nvSpPr>
        <dsp:cNvPr id="0" name=""/>
        <dsp:cNvSpPr/>
      </dsp:nvSpPr>
      <dsp:spPr>
        <a:xfrm rot="10800000">
          <a:off x="0" y="2732"/>
          <a:ext cx="5104751" cy="369098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i="1" kern="1200"/>
            <a:t>Our Mission</a:t>
          </a:r>
          <a:endParaRPr lang="en-US" sz="2300" kern="1200"/>
        </a:p>
      </dsp:txBody>
      <dsp:txXfrm rot="10800000">
        <a:off x="0" y="2732"/>
        <a:ext cx="5104751" cy="2398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8647C-FF56-429F-B857-A13D809D4BBE}">
      <dsp:nvSpPr>
        <dsp:cNvPr id="0" name=""/>
        <dsp:cNvSpPr/>
      </dsp:nvSpPr>
      <dsp:spPr>
        <a:xfrm>
          <a:off x="955797" y="52818"/>
          <a:ext cx="1653930" cy="1653930"/>
        </a:xfrm>
        <a:prstGeom prst="downArrow">
          <a:avLst>
            <a:gd name="adj1" fmla="val 50000"/>
            <a:gd name="adj2" fmla="val 35000"/>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Social and Emotional Assistance</a:t>
          </a:r>
        </a:p>
      </dsp:txBody>
      <dsp:txXfrm>
        <a:off x="1369280" y="52818"/>
        <a:ext cx="826965" cy="1364492"/>
      </dsp:txXfrm>
    </dsp:sp>
    <dsp:sp modelId="{39C3162A-DA74-40B7-A727-F5FFDA58815C}">
      <dsp:nvSpPr>
        <dsp:cNvPr id="0" name=""/>
        <dsp:cNvSpPr/>
      </dsp:nvSpPr>
      <dsp:spPr>
        <a:xfrm rot="7200000">
          <a:off x="1911230" y="1707676"/>
          <a:ext cx="1653930" cy="1653930"/>
        </a:xfrm>
        <a:prstGeom prst="downArrow">
          <a:avLst>
            <a:gd name="adj1" fmla="val 50000"/>
            <a:gd name="adj2" fmla="val 35000"/>
          </a:avLst>
        </a:prstGeom>
        <a:solidFill>
          <a:schemeClr val="accent3">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Basic Human Needs</a:t>
          </a:r>
        </a:p>
      </dsp:txBody>
      <dsp:txXfrm rot="-5400000">
        <a:off x="2181280" y="2193518"/>
        <a:ext cx="1364492" cy="826965"/>
      </dsp:txXfrm>
    </dsp:sp>
    <dsp:sp modelId="{43A578F7-6CCD-49BF-99BD-55D6F06D55AA}">
      <dsp:nvSpPr>
        <dsp:cNvPr id="0" name=""/>
        <dsp:cNvSpPr/>
      </dsp:nvSpPr>
      <dsp:spPr>
        <a:xfrm rot="14400000">
          <a:off x="364" y="1707676"/>
          <a:ext cx="1653930" cy="1653930"/>
        </a:xfrm>
        <a:prstGeom prst="downArrow">
          <a:avLst>
            <a:gd name="adj1" fmla="val 50000"/>
            <a:gd name="adj2" fmla="val 35000"/>
          </a:avLst>
        </a:prstGeom>
        <a:solidFill>
          <a:schemeClr val="accent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Educational Resources and Assistance</a:t>
          </a:r>
        </a:p>
      </dsp:txBody>
      <dsp:txXfrm rot="5400000">
        <a:off x="19753" y="2193517"/>
        <a:ext cx="1364492" cy="826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34223" y="1011950"/>
          <a:ext cx="397986"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2013</a:t>
          </a:r>
        </a:p>
      </dsp:txBody>
      <dsp:txXfrm rot="5400000">
        <a:off x="674664" y="1810365"/>
        <a:ext cx="1936532" cy="359130"/>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Spark Tank was created in May</a:t>
          </a: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790937"/>
          <a:ext cx="1955960" cy="397986"/>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2016</a:t>
          </a:r>
        </a:p>
      </dsp:txBody>
      <dsp:txXfrm>
        <a:off x="2611196" y="1790937"/>
        <a:ext cx="1955960" cy="397986"/>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Caring and Sharing is created in order to show our kids “love”</a:t>
          </a: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790937"/>
          <a:ext cx="1955960" cy="397986"/>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2017</a:t>
          </a:r>
        </a:p>
      </dsp:txBody>
      <dsp:txXfrm>
        <a:off x="4567157" y="1790937"/>
        <a:ext cx="1955960" cy="397986"/>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C2C Store is created as a result of Spark Tank requests. </a:t>
          </a: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790937"/>
          <a:ext cx="1955960" cy="397986"/>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2018</a:t>
          </a:r>
        </a:p>
      </dsp:txBody>
      <dsp:txXfrm>
        <a:off x="6523117" y="1790937"/>
        <a:ext cx="1955960" cy="397986"/>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Anti-Bullying Campaign is launched as a result of a Spark Tank presentation</a:t>
          </a:r>
          <a:endParaRPr lang="en-US" sz="1800" kern="1200" dirty="0">
            <a:latin typeface="+mn-lt"/>
          </a:endParaRP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258065" y="1011950"/>
          <a:ext cx="39798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2019</a:t>
          </a:r>
        </a:p>
      </dsp:txBody>
      <dsp:txXfrm rot="-5400000">
        <a:off x="8479078" y="1810365"/>
        <a:ext cx="1936532" cy="359130"/>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Food for Thought is born</a:t>
          </a:r>
          <a:endParaRPr lang="en-US" sz="1800" kern="1200" dirty="0">
            <a:latin typeface="+mn-lt"/>
          </a:endParaRP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4/4/2022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4/4/2022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you are, what you do for a living, why you joined ISF.</a:t>
            </a:r>
          </a:p>
          <a:p>
            <a:r>
              <a:rPr lang="en-US" dirty="0"/>
              <a:t>Ice Breaker</a:t>
            </a:r>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t>Issue in 2017 with bullying and suicide.</a:t>
            </a:r>
            <a:endParaRPr/>
          </a:p>
          <a:p>
            <a:pPr marL="0" lvl="0" indent="0" algn="l" rtl="0">
              <a:spcBef>
                <a:spcPts val="0"/>
              </a:spcBef>
              <a:spcAft>
                <a:spcPts val="0"/>
              </a:spcAft>
              <a:buNone/>
            </a:pPr>
            <a:endParaRPr sz="1800" b="0" i="0" u="none" strike="noStrike">
              <a:latin typeface="Calibri"/>
              <a:ea typeface="Calibri"/>
              <a:cs typeface="Calibri"/>
              <a:sym typeface="Calibri"/>
            </a:endParaRPr>
          </a:p>
          <a:p>
            <a:pPr marL="0" lvl="0" indent="0" algn="l" rtl="0">
              <a:spcBef>
                <a:spcPts val="0"/>
              </a:spcBef>
              <a:spcAft>
                <a:spcPts val="0"/>
              </a:spcAft>
              <a:buNone/>
            </a:pPr>
            <a:r>
              <a:rPr lang="en-US" sz="1800" b="0" i="0" u="none" strike="noStrike">
                <a:latin typeface="Calibri"/>
                <a:ea typeface="Calibri"/>
                <a:cs typeface="Calibri"/>
                <a:sym typeface="Calibri"/>
              </a:rPr>
              <a:t>In partnership with Irving ISD, it was the goal of Irving Schools Foundation to provide resources that allowed the 2019 "Irving ISD is Kind" Campaign (Anti-Bullying Campaign) to be successful across the District.</a:t>
            </a:r>
            <a:endParaRPr/>
          </a:p>
          <a:p>
            <a:pPr marL="0" lvl="0" indent="0" algn="l" rtl="0">
              <a:spcBef>
                <a:spcPts val="0"/>
              </a:spcBef>
              <a:spcAft>
                <a:spcPts val="0"/>
              </a:spcAft>
              <a:buNone/>
            </a:pPr>
            <a:endParaRPr sz="1800" b="0" i="0" u="none" strike="noStrike">
              <a:latin typeface="Calibri"/>
              <a:ea typeface="Calibri"/>
              <a:cs typeface="Calibri"/>
              <a:sym typeface="Calibri"/>
            </a:endParaRPr>
          </a:p>
          <a:p>
            <a:pPr marL="0" lvl="0" indent="0" algn="l" rtl="0">
              <a:spcBef>
                <a:spcPts val="0"/>
              </a:spcBef>
              <a:spcAft>
                <a:spcPts val="0"/>
              </a:spcAft>
              <a:buNone/>
            </a:pPr>
            <a:r>
              <a:rPr lang="en-US"/>
              <a:t>2616 7</a:t>
            </a:r>
            <a:r>
              <a:rPr lang="en-US" baseline="30000"/>
              <a:t>th</a:t>
            </a:r>
            <a:r>
              <a:rPr lang="en-US"/>
              <a:t> graders participated</a:t>
            </a:r>
            <a:endParaRPr/>
          </a:p>
          <a:p>
            <a:pPr marL="0" lvl="0" indent="0" algn="l" rtl="0">
              <a:spcBef>
                <a:spcPts val="0"/>
              </a:spcBef>
              <a:spcAft>
                <a:spcPts val="0"/>
              </a:spcAft>
              <a:buNone/>
            </a:pP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What is Spark Tank: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800" b="0" i="0" u="none" strike="noStrike" dirty="0">
                <a:latin typeface="Calibri"/>
                <a:ea typeface="Calibri"/>
                <a:cs typeface="Calibri"/>
                <a:sym typeface="Calibri"/>
              </a:rPr>
              <a:t>This grant program gives teachers and students the opportunity to seek funding for projects or opportunities in their classrooms. Presentations are given to the Programs Committee monthly. No restrictions on how much to ask for.</a:t>
            </a:r>
            <a:endParaRPr dirty="0"/>
          </a:p>
          <a:p>
            <a:pPr marL="0" lvl="0" indent="0" algn="l" rtl="0">
              <a:spcBef>
                <a:spcPts val="0"/>
              </a:spcBef>
              <a:spcAft>
                <a:spcPts val="0"/>
              </a:spcAft>
              <a:buNone/>
            </a:pPr>
            <a:endParaRPr sz="1800" b="0" i="0" u="none" strike="noStrike" dirty="0">
              <a:latin typeface="Calibri"/>
              <a:ea typeface="Calibri"/>
              <a:cs typeface="Calibri"/>
              <a:sym typeface="Calibri"/>
            </a:endParaRPr>
          </a:p>
          <a:p>
            <a:pPr marL="0" lvl="0" indent="0" algn="l" rtl="0">
              <a:spcBef>
                <a:spcPts val="0"/>
              </a:spcBef>
              <a:spcAft>
                <a:spcPts val="0"/>
              </a:spcAft>
              <a:buNone/>
            </a:pPr>
            <a:r>
              <a:rPr lang="en-US" sz="1800" b="0" i="0" u="none" strike="noStrike" dirty="0">
                <a:latin typeface="Calibri"/>
                <a:ea typeface="Calibri"/>
                <a:cs typeface="Calibri"/>
                <a:sym typeface="Calibri"/>
              </a:rPr>
              <a:t>Why we created it- give students the opportunity to advocate for themselves, work together on a project and work on their presentation skills. Gives us the opportunity to have our finger on the pulse of the schools. </a:t>
            </a:r>
            <a:endParaRPr dirty="0"/>
          </a:p>
          <a:p>
            <a:pPr marL="0" lvl="0" indent="0" algn="l" rtl="0">
              <a:spcBef>
                <a:spcPts val="0"/>
              </a:spcBef>
              <a:spcAft>
                <a:spcPts val="0"/>
              </a:spcAft>
              <a:buNone/>
            </a:pPr>
            <a:endParaRPr sz="1800" b="0" i="0" u="none" strike="noStrike" dirty="0">
              <a:latin typeface="Calibri"/>
              <a:ea typeface="Calibri"/>
              <a:cs typeface="Calibri"/>
              <a:sym typeface="Calibri"/>
            </a:endParaRPr>
          </a:p>
          <a:p>
            <a:pPr marL="0" lvl="0" indent="0" algn="l" rtl="0">
              <a:spcBef>
                <a:spcPts val="0"/>
              </a:spcBef>
              <a:spcAft>
                <a:spcPts val="0"/>
              </a:spcAft>
              <a:buNone/>
            </a:pPr>
            <a:r>
              <a:rPr lang="en-US" sz="1800" b="0" i="0" u="none" strike="noStrike" dirty="0">
                <a:latin typeface="Calibri"/>
                <a:ea typeface="Calibri"/>
                <a:cs typeface="Calibri"/>
                <a:sym typeface="Calibri"/>
              </a:rPr>
              <a:t>Two of my favorite:</a:t>
            </a:r>
            <a:endParaRPr dirty="0"/>
          </a:p>
          <a:p>
            <a:pPr marL="0" lvl="0" indent="0" algn="l" rtl="0">
              <a:spcBef>
                <a:spcPts val="0"/>
              </a:spcBef>
              <a:spcAft>
                <a:spcPts val="0"/>
              </a:spcAft>
              <a:buNone/>
            </a:pPr>
            <a:r>
              <a:rPr lang="en-US" sz="1800" b="0" i="0" u="none" strike="noStrike" dirty="0">
                <a:latin typeface="Calibri"/>
                <a:ea typeface="Calibri"/>
                <a:cs typeface="Calibri"/>
                <a:sym typeface="Calibri"/>
              </a:rPr>
              <a:t>-Debate Club story</a:t>
            </a:r>
            <a:endParaRPr dirty="0"/>
          </a:p>
          <a:p>
            <a:pPr marL="0" lvl="0" indent="0" algn="l" rtl="0">
              <a:spcBef>
                <a:spcPts val="0"/>
              </a:spcBef>
              <a:spcAft>
                <a:spcPts val="0"/>
              </a:spcAft>
              <a:buNone/>
            </a:pPr>
            <a:r>
              <a:rPr lang="en-US" sz="1800" b="0" i="0" u="none" strike="noStrike" dirty="0">
                <a:latin typeface="Calibri"/>
                <a:ea typeface="Calibri"/>
                <a:cs typeface="Calibri"/>
                <a:sym typeface="Calibri"/>
              </a:rPr>
              <a:t>-Missing Arm Cello- meet the students where they are. Professor had a design. </a:t>
            </a:r>
            <a:endParaR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Quattrocento Sans"/>
                <a:ea typeface="Quattrocento Sans"/>
                <a:cs typeface="Quattrocento Sans"/>
                <a:sym typeface="Quattrocento Sans"/>
              </a:rPr>
              <a:t>2019/2020 $ amount of spark tank grants $</a:t>
            </a:r>
            <a:r>
              <a:rPr lang="en-US" sz="1800" b="1" dirty="0">
                <a:solidFill>
                  <a:srgbClr val="C00000"/>
                </a:solidFill>
                <a:latin typeface="Quattrocento Sans"/>
                <a:ea typeface="Quattrocento Sans"/>
                <a:cs typeface="Quattrocento Sans"/>
                <a:sym typeface="Quattrocento Sans"/>
              </a:rPr>
              <a:t>279,505.82; </a:t>
            </a:r>
            <a:r>
              <a:rPr lang="en-US" sz="1200" dirty="0">
                <a:latin typeface="+mn-lt"/>
              </a:rPr>
              <a:t>$36,667 awarded in 2013</a:t>
            </a:r>
            <a:endParaRPr dirty="0"/>
          </a:p>
          <a:p>
            <a:pPr marL="0" marR="0" lvl="0" indent="0" algn="l" rtl="0">
              <a:spcBef>
                <a:spcPts val="0"/>
              </a:spcBef>
              <a:spcAft>
                <a:spcPts val="0"/>
              </a:spcAft>
              <a:buNone/>
            </a:pPr>
            <a:endParaRPr sz="1800" b="1" dirty="0">
              <a:solidFill>
                <a:srgbClr val="C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b="1" dirty="0">
                <a:solidFill>
                  <a:srgbClr val="C00000"/>
                </a:solidFill>
                <a:latin typeface="Quattrocento Sans"/>
                <a:ea typeface="Quattrocento Sans"/>
                <a:cs typeface="Quattrocento Sans"/>
                <a:sym typeface="Quattrocento Sans"/>
              </a:rPr>
              <a:t>Employee Enrichment Grants:</a:t>
            </a:r>
            <a:endParaRPr dirty="0"/>
          </a:p>
          <a:p>
            <a:pPr marL="0" marR="0" lvl="0" indent="0" algn="l" rtl="0">
              <a:spcBef>
                <a:spcPts val="0"/>
              </a:spcBef>
              <a:spcAft>
                <a:spcPts val="0"/>
              </a:spcAft>
              <a:buNone/>
            </a:pPr>
            <a:endParaRPr sz="1800" b="1" dirty="0">
              <a:solidFill>
                <a:srgbClr val="C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b="0" dirty="0">
                <a:solidFill>
                  <a:srgbClr val="C00000"/>
                </a:solidFill>
                <a:latin typeface="Quattrocento Sans"/>
                <a:ea typeface="Quattrocento Sans"/>
                <a:cs typeface="Quattrocento Sans"/>
                <a:sym typeface="Quattrocento Sans"/>
              </a:rPr>
              <a:t>Offered every month; $1000 maximum; anyone can apply. </a:t>
            </a:r>
            <a:endParaRPr dirty="0"/>
          </a:p>
          <a:p>
            <a:pPr marL="0" marR="0" lvl="0" indent="0" algn="l" rtl="0">
              <a:spcBef>
                <a:spcPts val="0"/>
              </a:spcBef>
              <a:spcAft>
                <a:spcPts val="0"/>
              </a:spcAft>
              <a:buNone/>
            </a:pPr>
            <a:endParaRPr sz="1800" b="0" dirty="0">
              <a:solidFill>
                <a:srgbClr val="C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b="0" dirty="0">
                <a:solidFill>
                  <a:srgbClr val="C00000"/>
                </a:solidFill>
                <a:latin typeface="Quattrocento Sans"/>
                <a:ea typeface="Quattrocento Sans"/>
                <a:cs typeface="Quattrocento Sans"/>
                <a:sym typeface="Quattrocento Sans"/>
              </a:rPr>
              <a:t>Many of our teachers go on their personal time during the summer or weekends or evenings.</a:t>
            </a:r>
            <a:endParaRPr dirty="0"/>
          </a:p>
          <a:p>
            <a:pPr marL="0" marR="0" lvl="0" indent="0" algn="l" rtl="0">
              <a:spcBef>
                <a:spcPts val="0"/>
              </a:spcBef>
              <a:spcAft>
                <a:spcPts val="0"/>
              </a:spcAft>
              <a:buNone/>
            </a:pPr>
            <a:r>
              <a:rPr lang="en-US" sz="1800" b="0" dirty="0">
                <a:solidFill>
                  <a:srgbClr val="C00000"/>
                </a:solidFill>
                <a:latin typeface="Quattrocento Sans"/>
                <a:ea typeface="Quattrocento Sans"/>
                <a:cs typeface="Quattrocento Sans"/>
                <a:sym typeface="Quattrocento Sans"/>
              </a:rPr>
              <a:t>We pay for GEDs, ESL courses and HVAC, etc. </a:t>
            </a:r>
            <a:endParaRPr dirty="0"/>
          </a:p>
          <a:p>
            <a:pPr marL="0" marR="0" lvl="0" indent="0" algn="l" rtl="0">
              <a:spcBef>
                <a:spcPts val="0"/>
              </a:spcBef>
              <a:spcAft>
                <a:spcPts val="0"/>
              </a:spcAft>
              <a:buNone/>
            </a:pPr>
            <a:endParaRPr sz="1800" dirty="0">
              <a:latin typeface="Calibri"/>
              <a:ea typeface="Calibri"/>
              <a:cs typeface="Calibri"/>
              <a:sym typeface="Calibri"/>
            </a:endParaRPr>
          </a:p>
          <a:p>
            <a:pPr marL="0" marR="0" lvl="0" indent="0" algn="l" rtl="0">
              <a:spcBef>
                <a:spcPts val="0"/>
              </a:spcBef>
              <a:spcAft>
                <a:spcPts val="0"/>
              </a:spcAft>
              <a:buNone/>
            </a:pPr>
            <a:r>
              <a:rPr lang="en-US" sz="1800" dirty="0">
                <a:latin typeface="Quattrocento Sans"/>
                <a:ea typeface="Quattrocento Sans"/>
                <a:cs typeface="Quattrocento Sans"/>
                <a:sym typeface="Quattrocento Sans"/>
              </a:rPr>
              <a:t>2019/2020 $ amount of EEGs $</a:t>
            </a:r>
            <a:r>
              <a:rPr lang="en-US" sz="1800" b="1" dirty="0">
                <a:solidFill>
                  <a:srgbClr val="C00000"/>
                </a:solidFill>
                <a:latin typeface="Quattrocento Sans"/>
                <a:ea typeface="Quattrocento Sans"/>
                <a:cs typeface="Quattrocento Sans"/>
                <a:sym typeface="Quattrocento Sans"/>
              </a:rPr>
              <a:t>32,515</a:t>
            </a:r>
            <a:endParaRPr dirty="0"/>
          </a:p>
          <a:p>
            <a:pPr marL="0" marR="0" lvl="0" indent="0" algn="l" rtl="0">
              <a:spcBef>
                <a:spcPts val="0"/>
              </a:spcBef>
              <a:spcAft>
                <a:spcPts val="0"/>
              </a:spcAft>
              <a:buNone/>
            </a:pPr>
            <a:endParaRPr sz="1800" b="1" dirty="0">
              <a:solidFill>
                <a:srgbClr val="C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b="1" dirty="0">
                <a:solidFill>
                  <a:srgbClr val="C00000"/>
                </a:solidFill>
                <a:latin typeface="Quattrocento Sans"/>
                <a:ea typeface="Quattrocento Sans"/>
                <a:cs typeface="Quattrocento Sans"/>
                <a:sym typeface="Quattrocento Sans"/>
              </a:rPr>
              <a:t>Teacher of the Year Awards:</a:t>
            </a:r>
            <a:endParaRPr dirty="0"/>
          </a:p>
          <a:p>
            <a:pPr marL="0" marR="0" lvl="0" indent="0" algn="l" rtl="0">
              <a:spcBef>
                <a:spcPts val="0"/>
              </a:spcBef>
              <a:spcAft>
                <a:spcPts val="0"/>
              </a:spcAft>
              <a:buNone/>
            </a:pPr>
            <a:endParaRPr sz="1800" b="1" dirty="0">
              <a:solidFill>
                <a:srgbClr val="C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b="0" dirty="0">
                <a:solidFill>
                  <a:srgbClr val="C00000"/>
                </a:solidFill>
                <a:latin typeface="Quattrocento Sans"/>
                <a:ea typeface="Quattrocento Sans"/>
                <a:cs typeface="Quattrocento Sans"/>
                <a:sym typeface="Quattrocento Sans"/>
              </a:rPr>
              <a:t>The gifts they receive, the event. </a:t>
            </a:r>
            <a:endParaRPr dirty="0"/>
          </a:p>
          <a:p>
            <a:pPr marL="0" marR="0" lvl="0" indent="0" algn="l" rtl="0">
              <a:spcBef>
                <a:spcPts val="0"/>
              </a:spcBef>
              <a:spcAft>
                <a:spcPts val="0"/>
              </a:spcAft>
              <a:buNone/>
            </a:pPr>
            <a:endParaRPr sz="1800" b="0" dirty="0">
              <a:solidFill>
                <a:srgbClr val="C00000"/>
              </a:solidFill>
              <a:latin typeface="Quattrocento Sans"/>
              <a:ea typeface="Quattrocento Sans"/>
              <a:cs typeface="Quattrocento Sans"/>
              <a:sym typeface="Quattrocento Sans"/>
            </a:endParaRPr>
          </a:p>
        </p:txBody>
      </p:sp>
      <p:sp>
        <p:nvSpPr>
          <p:cNvPr id="197" name="Google Shape;1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Started awarding scholarships in 1987</a:t>
            </a:r>
            <a:endParaRPr dirty="0"/>
          </a:p>
          <a:p>
            <a:pPr marL="0" lvl="0" indent="0" algn="l" rtl="0">
              <a:spcBef>
                <a:spcPts val="0"/>
              </a:spcBef>
              <a:spcAft>
                <a:spcPts val="0"/>
              </a:spcAft>
              <a:buNone/>
            </a:pPr>
            <a:r>
              <a:rPr lang="en-US" dirty="0"/>
              <a:t>Teachers and staff get scholarships too- Mention Magda starting as a Para and working her way up- growing our own</a:t>
            </a:r>
            <a:endParaRPr dirty="0"/>
          </a:p>
          <a:p>
            <a:pPr marL="0" lvl="0" indent="0" algn="l" rtl="0">
              <a:spcBef>
                <a:spcPts val="0"/>
              </a:spcBef>
              <a:spcAft>
                <a:spcPts val="0"/>
              </a:spcAft>
              <a:buNone/>
            </a:pPr>
            <a:r>
              <a:rPr lang="en-US" dirty="0"/>
              <a:t>First generation- mention Jimmy’s story</a:t>
            </a:r>
            <a:endParaRPr dirty="0"/>
          </a:p>
          <a:p>
            <a:pPr marL="0" lvl="0" indent="0" algn="l" rtl="0">
              <a:spcBef>
                <a:spcPts val="0"/>
              </a:spcBef>
              <a:spcAft>
                <a:spcPts val="0"/>
              </a:spcAft>
              <a:buNone/>
            </a:pPr>
            <a:r>
              <a:rPr lang="en-US" dirty="0"/>
              <a:t>Volunteer opportunity- mentorship </a:t>
            </a:r>
            <a:endParaRPr dirty="0"/>
          </a:p>
          <a:p>
            <a:pPr marL="0" lvl="0" indent="0" algn="l" rtl="0">
              <a:spcBef>
                <a:spcPts val="0"/>
              </a:spcBef>
              <a:spcAft>
                <a:spcPts val="0"/>
              </a:spcAft>
              <a:buNone/>
            </a:pPr>
            <a:r>
              <a:rPr lang="en-US" dirty="0"/>
              <a:t>Breakfast with the Stars</a:t>
            </a:r>
            <a:endParaRPr dirty="0"/>
          </a:p>
        </p:txBody>
      </p:sp>
      <p:sp>
        <p:nvSpPr>
          <p:cNvPr id="187" name="Google Shape;1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t>Issue in 2017 with bullying and suicide.</a:t>
            </a:r>
            <a:endParaRPr dirty="0"/>
          </a:p>
          <a:p>
            <a:pPr marL="0" lvl="0" indent="0" algn="l" rtl="0">
              <a:spcBef>
                <a:spcPts val="0"/>
              </a:spcBef>
              <a:spcAft>
                <a:spcPts val="0"/>
              </a:spcAft>
              <a:buNone/>
            </a:pPr>
            <a:endParaRPr sz="1200" b="0" i="0" u="none" strike="noStrike" dirty="0">
              <a:latin typeface="Calibri"/>
              <a:ea typeface="Calibri"/>
              <a:cs typeface="Calibri"/>
              <a:sym typeface="Calibri"/>
            </a:endParaRPr>
          </a:p>
          <a:p>
            <a:pPr marL="0" lvl="0" indent="0" algn="l" rtl="0">
              <a:spcBef>
                <a:spcPts val="0"/>
              </a:spcBef>
              <a:spcAft>
                <a:spcPts val="0"/>
              </a:spcAft>
              <a:buNone/>
            </a:pPr>
            <a:r>
              <a:rPr lang="en-US" sz="1200" b="0" i="0" u="none" strike="noStrike" dirty="0">
                <a:latin typeface="Calibri"/>
                <a:ea typeface="Calibri"/>
                <a:cs typeface="Calibri"/>
                <a:sym typeface="Calibri"/>
              </a:rPr>
              <a:t>In partnership with Irving ISD, it was the goal of Irving Schools Foundation to provide resources that allowed the 2019 "Irving ISD is Kind" Campaign (Anti-Bullying Campaign) to be successful across the District.</a:t>
            </a:r>
            <a:endParaRPr dirty="0"/>
          </a:p>
          <a:p>
            <a:pPr marL="0" lvl="0" indent="0" algn="l" rtl="0">
              <a:spcBef>
                <a:spcPts val="0"/>
              </a:spcBef>
              <a:spcAft>
                <a:spcPts val="0"/>
              </a:spcAft>
              <a:buNone/>
            </a:pPr>
            <a:endParaRPr sz="1200" b="0" i="0" u="none" strike="noStrike" dirty="0">
              <a:latin typeface="Calibri"/>
              <a:ea typeface="Calibri"/>
              <a:cs typeface="Calibri"/>
              <a:sym typeface="Calibri"/>
            </a:endParaRPr>
          </a:p>
          <a:p>
            <a:pPr marL="0" lvl="0" indent="0" algn="l" rtl="0">
              <a:spcBef>
                <a:spcPts val="0"/>
              </a:spcBef>
              <a:spcAft>
                <a:spcPts val="0"/>
              </a:spcAft>
              <a:buNone/>
            </a:pPr>
            <a:r>
              <a:rPr lang="en-US" dirty="0"/>
              <a:t>2616 7</a:t>
            </a:r>
            <a:r>
              <a:rPr lang="en-US" baseline="30000" dirty="0"/>
              <a:t>th</a:t>
            </a:r>
            <a:r>
              <a:rPr lang="en-US" dirty="0"/>
              <a:t> graders participated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2022: International Stand Up to Bullying Day on February 25, Mental Health Parenting Seminars, Bringing Back Irving ISD is Kind in the fall.</a:t>
            </a:r>
            <a:endParaRPr dirty="0"/>
          </a:p>
          <a:p>
            <a:pPr marL="0" lvl="0" indent="0" algn="l" rtl="0">
              <a:spcBef>
                <a:spcPts val="0"/>
              </a:spcBef>
              <a:spcAft>
                <a:spcPts val="0"/>
              </a:spcAft>
              <a:buNone/>
            </a:pPr>
            <a:endParaRPr dirty="0"/>
          </a:p>
        </p:txBody>
      </p:sp>
      <p:sp>
        <p:nvSpPr>
          <p:cNvPr id="185" name="Google Shape;1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Walk through the day- what the kids normally receive at the event. </a:t>
            </a:r>
            <a:endParaRPr/>
          </a:p>
          <a:p>
            <a:pPr marL="0" lvl="0" indent="0" algn="l" rtl="0">
              <a:spcBef>
                <a:spcPts val="0"/>
              </a:spcBef>
              <a:spcAft>
                <a:spcPts val="0"/>
              </a:spcAft>
              <a:buNone/>
            </a:pPr>
            <a:endParaRPr/>
          </a:p>
          <a:p>
            <a:pPr marL="0" lvl="0" indent="0" algn="l" rtl="0">
              <a:spcBef>
                <a:spcPts val="0"/>
              </a:spcBef>
              <a:spcAft>
                <a:spcPts val="0"/>
              </a:spcAft>
              <a:buNone/>
            </a:pPr>
            <a:r>
              <a:rPr lang="en-US"/>
              <a:t>2020 Program</a:t>
            </a:r>
            <a:endParaRPr/>
          </a:p>
          <a:p>
            <a:pPr marL="0" lvl="0" indent="0" algn="l" rtl="0">
              <a:spcBef>
                <a:spcPts val="0"/>
              </a:spcBef>
              <a:spcAft>
                <a:spcPts val="0"/>
              </a:spcAft>
              <a:buNone/>
            </a:pPr>
            <a:r>
              <a:rPr lang="en-US"/>
              <a:t>-how COVID has changed the program</a:t>
            </a:r>
            <a:endParaRPr/>
          </a:p>
        </p:txBody>
      </p:sp>
      <p:sp>
        <p:nvSpPr>
          <p:cNvPr id="238" name="Google Shape;23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336 “Customers” – 2019</a:t>
            </a:r>
            <a:br>
              <a:rPr lang="en-US"/>
            </a:br>
            <a:r>
              <a:rPr lang="en-US"/>
              <a:t>151 “Customers” - 2020</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301 Volunteer hours -2019</a:t>
            </a:r>
            <a:br>
              <a:rPr lang="en-US"/>
            </a:br>
            <a:r>
              <a:rPr lang="en-US"/>
              <a:t>194 Volunteer hours- 2020</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27,111 supplies – 2019</a:t>
            </a:r>
            <a:br>
              <a:rPr lang="en-US"/>
            </a:br>
            <a:r>
              <a:rPr lang="en-US"/>
              <a:t>4,267 supplies - 2020</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38" name="Google Shape;2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dirty="0">
                <a:solidFill>
                  <a:srgbClr val="006600"/>
                </a:solidFill>
                <a:latin typeface="Calibri"/>
                <a:ea typeface="Calibri"/>
                <a:cs typeface="Calibri"/>
                <a:sym typeface="Calibri"/>
              </a:rPr>
              <a:t>Caring &amp; Sharing</a:t>
            </a:r>
            <a:endParaRPr dirty="0"/>
          </a:p>
          <a:p>
            <a:pPr marL="0" lvl="0" indent="0" algn="l" rtl="0">
              <a:spcBef>
                <a:spcPts val="0"/>
              </a:spcBef>
              <a:spcAft>
                <a:spcPts val="0"/>
              </a:spcAft>
              <a:buNone/>
            </a:pPr>
            <a:r>
              <a:rPr lang="en-US" sz="1800" b="1" i="0" u="none" strike="noStrike" dirty="0">
                <a:solidFill>
                  <a:srgbClr val="006600"/>
                </a:solidFill>
                <a:latin typeface="Calibri"/>
                <a:ea typeface="Calibri"/>
                <a:cs typeface="Calibri"/>
                <a:sym typeface="Calibri"/>
              </a:rPr>
              <a:t>The ornament that the young boy completed</a:t>
            </a:r>
            <a:endParaRPr dirty="0"/>
          </a:p>
          <a:p>
            <a:pPr marL="0" lvl="0" indent="0" algn="l" rtl="0">
              <a:spcBef>
                <a:spcPts val="0"/>
              </a:spcBef>
              <a:spcAft>
                <a:spcPts val="0"/>
              </a:spcAft>
              <a:buNone/>
            </a:pPr>
            <a:endParaRPr sz="1800" b="1" i="0" u="none" strike="noStrike" dirty="0">
              <a:solidFill>
                <a:srgbClr val="006600"/>
              </a:solidFill>
              <a:latin typeface="Calibri"/>
              <a:ea typeface="Calibri"/>
              <a:cs typeface="Calibri"/>
              <a:sym typeface="Calibri"/>
            </a:endParaRPr>
          </a:p>
          <a:p>
            <a:pPr marL="0" lvl="0" indent="0" algn="l" rtl="0">
              <a:spcBef>
                <a:spcPts val="0"/>
              </a:spcBef>
              <a:spcAft>
                <a:spcPts val="0"/>
              </a:spcAft>
              <a:buNone/>
            </a:pPr>
            <a:r>
              <a:rPr lang="en-US" sz="1800" b="1" i="0" u="none" strike="noStrike" dirty="0">
                <a:solidFill>
                  <a:srgbClr val="006600"/>
                </a:solidFill>
                <a:latin typeface="Calibri"/>
                <a:ea typeface="Calibri"/>
                <a:cs typeface="Calibri"/>
                <a:sym typeface="Calibri"/>
              </a:rPr>
              <a:t>5 programs benefitted</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Home Instruction for Parents of Preschool Youngsters</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Migrant Students</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Newcomer Academy</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Teenage Pregnant and Parenting Students</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Program Assisting Students in School</a:t>
            </a:r>
            <a:endParaRPr dirty="0"/>
          </a:p>
          <a:p>
            <a:pPr marL="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r>
              <a:rPr lang="en-US" sz="1800" b="1" i="0" u="none" strike="noStrike" dirty="0">
                <a:solidFill>
                  <a:srgbClr val="006600"/>
                </a:solidFill>
                <a:latin typeface="Calibri"/>
                <a:ea typeface="Calibri"/>
                <a:cs typeface="Calibri"/>
                <a:sym typeface="Calibri"/>
              </a:rPr>
              <a:t>342 students served </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Drive thru event with 150 cars- received meal kits, cookies and goodie bags along with their presents</a:t>
            </a:r>
            <a:endParaRPr dirty="0"/>
          </a:p>
          <a:p>
            <a:pPr marL="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Generally teens ask for bedsheets and towels, kids love bikes!</a:t>
            </a:r>
            <a:endParaRPr dirty="0"/>
          </a:p>
        </p:txBody>
      </p:sp>
      <p:sp>
        <p:nvSpPr>
          <p:cNvPr id="264" name="Google Shape;2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story of how Food For Thought was created- the little boy “Nick”</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73" name="Google Shape;27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the 3 P’s:</a:t>
            </a:r>
          </a:p>
          <a:p>
            <a:pPr marL="800100" lvl="1" indent="-342900">
              <a:buFont typeface="Wingdings" panose="05000000000000000000" pitchFamily="2" charset="2"/>
              <a:buChar char="§"/>
            </a:pPr>
            <a:r>
              <a:rPr lang="en-US" sz="1800" dirty="0"/>
              <a:t>Programs- how to create, evaluate and grow your programs to meet the ever changing needs of your students</a:t>
            </a:r>
          </a:p>
          <a:p>
            <a:pPr marL="800100" lvl="1" indent="-342900">
              <a:buFont typeface="Wingdings" panose="05000000000000000000" pitchFamily="2" charset="2"/>
              <a:buChar char="§"/>
            </a:pPr>
            <a:r>
              <a:rPr lang="en-US" sz="1800" dirty="0"/>
              <a:t>People- having the right staff and board members “on the bus”</a:t>
            </a:r>
          </a:p>
          <a:p>
            <a:pPr marL="800100" lvl="1" indent="-342900">
              <a:buFont typeface="Wingdings" panose="05000000000000000000" pitchFamily="2" charset="2"/>
              <a:buChar char="§"/>
            </a:pPr>
            <a:r>
              <a:rPr lang="en-US" sz="1800" dirty="0"/>
              <a:t>Processes (strategic plan for board and staff)</a:t>
            </a:r>
            <a:endParaRPr lang="en-US" dirty="0"/>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2</a:t>
            </a:fld>
            <a:endParaRPr lang="en-US"/>
          </a:p>
        </p:txBody>
      </p:sp>
    </p:spTree>
    <p:extLst>
      <p:ext uri="{BB962C8B-B14F-4D97-AF65-F5344CB8AC3E}">
        <p14:creationId xmlns:p14="http://schemas.microsoft.com/office/powerpoint/2010/main" val="1539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give story about never serving on a board before. </a:t>
            </a:r>
          </a:p>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20</a:t>
            </a:fld>
            <a:endParaRPr lang="en-US"/>
          </a:p>
        </p:txBody>
      </p:sp>
    </p:spTree>
    <p:extLst>
      <p:ext uri="{BB962C8B-B14F-4D97-AF65-F5344CB8AC3E}">
        <p14:creationId xmlns:p14="http://schemas.microsoft.com/office/powerpoint/2010/main" val="3264821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the culture you want:</a:t>
            </a:r>
          </a:p>
          <a:p>
            <a:endParaRPr lang="en-US" dirty="0"/>
          </a:p>
          <a:p>
            <a:r>
              <a:rPr lang="en-US" dirty="0"/>
              <a:t>Staff</a:t>
            </a:r>
          </a:p>
          <a:p>
            <a:r>
              <a:rPr lang="en-US" dirty="0"/>
              <a:t>-Don’t hire staff for their talent, hire them for their passion. You can train them on the other parts.</a:t>
            </a:r>
          </a:p>
          <a:p>
            <a:r>
              <a:rPr lang="en-US" dirty="0"/>
              <a:t>-Don’t be afraid to fire fast and fire often if they are not the right fit- toxic people make for toxic results. </a:t>
            </a:r>
          </a:p>
          <a:p>
            <a:r>
              <a:rPr lang="en-US" dirty="0"/>
              <a:t>-Grow your own: our intern story (Emily story)- the glory without the story. We were the 1 person office just 10 years ago. Elder Macias story (churches do mission trips overseas- do it here). Gwen Craig (works 3 days a week- retired teachers are a great resource)</a:t>
            </a:r>
          </a:p>
          <a:p>
            <a:endParaRPr lang="en-US" dirty="0"/>
          </a:p>
          <a:p>
            <a:endParaRPr lang="en-US" dirty="0"/>
          </a:p>
          <a:p>
            <a:r>
              <a:rPr lang="en-US" dirty="0"/>
              <a:t>NEW SLIDE FOR BOARD</a:t>
            </a:r>
          </a:p>
          <a:p>
            <a:r>
              <a:rPr lang="en-US" dirty="0"/>
              <a:t>Board</a:t>
            </a:r>
          </a:p>
          <a:p>
            <a:r>
              <a:rPr lang="en-US" dirty="0"/>
              <a:t>-Have job descriptions with expectations</a:t>
            </a:r>
          </a:p>
          <a:p>
            <a:r>
              <a:rPr lang="en-US" dirty="0"/>
              <a:t>-formalized the application process for committees and board. Committees are a pipeline now. Must be sponsored by someone. Helps in the vetting process. We then interview and evaluate. Don’t be afraid to say no to people. Cut the dead weight. What do you do when it doesn’t work out. </a:t>
            </a:r>
          </a:p>
          <a:p>
            <a:r>
              <a:rPr lang="en-US" dirty="0"/>
              <a:t>-Hold people accountable</a:t>
            </a:r>
          </a:p>
          <a:p>
            <a:r>
              <a:rPr lang="en-US" dirty="0"/>
              <a:t>-Conduct a board retreat for all board members annual; conduct new board member orientation for new people.</a:t>
            </a:r>
          </a:p>
          <a:p>
            <a:r>
              <a:rPr lang="en-US" dirty="0"/>
              <a:t>-ED and Board Leadership should ”Date” your board members- go to lunch with them, learn about their passions, invest in them because they will invest in your organization</a:t>
            </a:r>
          </a:p>
          <a:p>
            <a:r>
              <a:rPr lang="en-US" dirty="0"/>
              <a:t>-we make all of our board members join spark tank- tug at their hearts</a:t>
            </a:r>
          </a:p>
          <a:p>
            <a:endParaRPr lang="en-US" dirty="0"/>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21</a:t>
            </a:fld>
            <a:endParaRPr lang="en-US"/>
          </a:p>
        </p:txBody>
      </p:sp>
    </p:spTree>
    <p:extLst>
      <p:ext uri="{BB962C8B-B14F-4D97-AF65-F5344CB8AC3E}">
        <p14:creationId xmlns:p14="http://schemas.microsoft.com/office/powerpoint/2010/main" val="4120148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78e033db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f78e033db4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There is a 4 second delay between the transitions- YOU DO NOT NEED TO CLICK</a:t>
            </a:r>
            <a:endParaRPr dirty="0"/>
          </a:p>
        </p:txBody>
      </p:sp>
      <p:sp>
        <p:nvSpPr>
          <p:cNvPr id="132" name="Google Shape;132;gf78e033db4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a:t>
            </a:r>
          </a:p>
          <a:p>
            <a:r>
              <a:rPr lang="en-US" dirty="0"/>
              <a:t>-Have job descriptions with expectations</a:t>
            </a:r>
          </a:p>
          <a:p>
            <a:r>
              <a:rPr lang="en-US" dirty="0"/>
              <a:t>-formalized the application process for committees and board. Committees are a pipeline now. Must be sponsored by someone. Helps in the vetting process. We then interview and evaluate. Don’t be afraid to say no to people. Cut the dead weight. What do you do when it doesn’t work out. </a:t>
            </a:r>
          </a:p>
          <a:p>
            <a:r>
              <a:rPr lang="en-US" dirty="0"/>
              <a:t>-Hold people accountable</a:t>
            </a:r>
          </a:p>
          <a:p>
            <a:r>
              <a:rPr lang="en-US" dirty="0"/>
              <a:t>-Conduct a board retreat for all board members annual; conduct new board member orientation for new people.</a:t>
            </a:r>
          </a:p>
          <a:p>
            <a:r>
              <a:rPr lang="en-US" dirty="0"/>
              <a:t>-ED and Board Leadership should ”Date” your board members- go to lunch with them, learn about their passions, invest in them because they will invest in your organization</a:t>
            </a:r>
          </a:p>
          <a:p>
            <a:r>
              <a:rPr lang="en-US" dirty="0"/>
              <a:t>-we make all of our board members join spark tank- tug at their hearts</a:t>
            </a:r>
          </a:p>
          <a:p>
            <a:endParaRPr lang="en-US" dirty="0"/>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23</a:t>
            </a:fld>
            <a:endParaRPr lang="en-US"/>
          </a:p>
        </p:txBody>
      </p:sp>
    </p:spTree>
    <p:extLst>
      <p:ext uri="{BB962C8B-B14F-4D97-AF65-F5344CB8AC3E}">
        <p14:creationId xmlns:p14="http://schemas.microsoft.com/office/powerpoint/2010/main" val="143075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Planning- Vision statement, mission statement, dream statement (dream big: warehouse)</a:t>
            </a:r>
          </a:p>
          <a:p>
            <a:r>
              <a:rPr lang="en-US" dirty="0"/>
              <a:t>Blessing of COVID to help us evaluate and improve efficiencies</a:t>
            </a:r>
          </a:p>
          <a:p>
            <a:r>
              <a:rPr lang="en-US" dirty="0"/>
              <a:t>Have the board give input. Be honest with your board. Have the engaged board. ED needs to feel comfortable telling the board everything. Use the board as a sounding board with hiring. </a:t>
            </a:r>
          </a:p>
          <a:p>
            <a:endParaRPr lang="en-US" dirty="0"/>
          </a:p>
          <a:p>
            <a:r>
              <a:rPr lang="en-US" dirty="0"/>
              <a:t>Executive Coach was a huge help- helped the ED open up, work on staff and build a strong board. Building the right Executive Committee (you have to trust them). – strategic and focused on building the right board (finance people, development).</a:t>
            </a:r>
          </a:p>
          <a:p>
            <a:endParaRPr lang="en-US" dirty="0"/>
          </a:p>
          <a:p>
            <a:r>
              <a:rPr lang="en-US" dirty="0"/>
              <a:t>Strategic Partnerships: Car dealers, donors, school district (if we don’t know what their mission is then we are nowhere. We might be slightly different. Need to have buy in with Sup. Use Randy as an example (he sits on Spark Tank and on School Board. He has taken things back to the District to help. </a:t>
            </a:r>
          </a:p>
          <a:p>
            <a:endParaRPr lang="en-US" dirty="0"/>
          </a:p>
          <a:p>
            <a:r>
              <a:rPr lang="en-US" dirty="0"/>
              <a:t>We create awareness. More relationships with others besides Sup (MOU in place because things change and it could happen every 2 years- need to protect mission and goal), other NPs.</a:t>
            </a:r>
          </a:p>
          <a:p>
            <a:endParaRPr lang="en-US" dirty="0"/>
          </a:p>
          <a:p>
            <a:r>
              <a:rPr lang="en-US" dirty="0"/>
              <a:t>Accounting firm, Audit firm, Software- always evaluate and make sure you have other vendors in the queue. </a:t>
            </a:r>
          </a:p>
          <a:p>
            <a:endParaRPr lang="en-US" dirty="0"/>
          </a:p>
          <a:p>
            <a:r>
              <a:rPr lang="en-US" dirty="0"/>
              <a:t>Run this like a business- have board bring skills from their employment/background. We can tap into that. Our students are our clients. HR, Finance, Shannon story (compliance officer doing fundraising)- board training on how they can put their skills to use. Sarah tell story about calling Shannon about development. </a:t>
            </a:r>
          </a:p>
          <a:p>
            <a:endParaRPr lang="en-US" dirty="0">
              <a:highlight>
                <a:srgbClr val="FFFF00"/>
              </a:highlight>
            </a:endParaRPr>
          </a:p>
          <a:p>
            <a:r>
              <a:rPr lang="en-US" dirty="0">
                <a:highlight>
                  <a:srgbClr val="FFFF00"/>
                </a:highlight>
              </a:rPr>
              <a:t>Bring your staff IN- transformation story about how staff was always left out of decisions. Now they come to board meetings, participate in board retreats and strategic planning sessions. They feel like they are part of the decision- board members have other people they are comfortable going to. </a:t>
            </a:r>
          </a:p>
          <a:p>
            <a:r>
              <a:rPr lang="en-US" dirty="0"/>
              <a:t>-Conduct weekly staff meetings (no matter how small you are)</a:t>
            </a:r>
          </a:p>
          <a:p>
            <a:r>
              <a:rPr lang="en-US" dirty="0"/>
              <a:t>-Staff Development- do lunches for birthdays and show them you appreciate them (schedule out once a quarter)</a:t>
            </a:r>
          </a:p>
          <a:p>
            <a:pPr algn="l"/>
            <a:endParaRPr lang="en-US" b="0" i="0" dirty="0">
              <a:solidFill>
                <a:srgbClr val="464547"/>
              </a:solidFill>
              <a:effectLst/>
              <a:latin typeface="Georgia" panose="02040502050405020303" pitchFamily="18" charset="0"/>
            </a:endParaRPr>
          </a:p>
          <a:p>
            <a:pPr algn="l"/>
            <a:r>
              <a:rPr lang="en-US" b="0" i="0" dirty="0">
                <a:solidFill>
                  <a:srgbClr val="464547"/>
                </a:solidFill>
                <a:effectLst/>
                <a:latin typeface="Georgia" panose="02040502050405020303" pitchFamily="18" charset="0"/>
              </a:rPr>
              <a:t>In particular, we have observed four ways that nonprofit leaders can take action that influence behavior. Three of the ways will seem familiar to most any organization.</a:t>
            </a:r>
          </a:p>
          <a:p>
            <a:pPr algn="l">
              <a:buFont typeface="Arial" panose="020B0604020202020204" pitchFamily="34" charset="0"/>
              <a:buChar char="•"/>
            </a:pPr>
            <a:r>
              <a:rPr lang="en-US" b="0" i="0" dirty="0">
                <a:solidFill>
                  <a:srgbClr val="464547"/>
                </a:solidFill>
                <a:effectLst/>
                <a:latin typeface="Georgia" panose="02040502050405020303" pitchFamily="18" charset="0"/>
              </a:rPr>
              <a:t>Make sure that you have the right </a:t>
            </a:r>
            <a:r>
              <a:rPr lang="en-US" b="0" i="1" dirty="0">
                <a:solidFill>
                  <a:srgbClr val="464547"/>
                </a:solidFill>
                <a:effectLst/>
                <a:latin typeface="Georgia" panose="02040502050405020303" pitchFamily="18" charset="0"/>
              </a:rPr>
              <a:t>people</a:t>
            </a:r>
            <a:r>
              <a:rPr lang="en-US" b="0" i="0" dirty="0">
                <a:solidFill>
                  <a:srgbClr val="464547"/>
                </a:solidFill>
                <a:effectLst/>
                <a:latin typeface="Georgia" panose="02040502050405020303" pitchFamily="18" charset="0"/>
              </a:rPr>
              <a:t> on board and that they receive the support they need to do their work well (training)</a:t>
            </a:r>
          </a:p>
          <a:p>
            <a:pPr algn="l">
              <a:buFont typeface="Arial" panose="020B0604020202020204" pitchFamily="34" charset="0"/>
              <a:buChar char="•"/>
            </a:pPr>
            <a:r>
              <a:rPr lang="en-US" b="0" i="0" dirty="0">
                <a:solidFill>
                  <a:srgbClr val="464547"/>
                </a:solidFill>
                <a:effectLst/>
                <a:latin typeface="Georgia" panose="02040502050405020303" pitchFamily="18" charset="0"/>
              </a:rPr>
              <a:t>Use </a:t>
            </a:r>
            <a:r>
              <a:rPr lang="en-US" b="0" i="1" dirty="0">
                <a:solidFill>
                  <a:srgbClr val="464547"/>
                </a:solidFill>
                <a:effectLst/>
                <a:latin typeface="Georgia" panose="02040502050405020303" pitchFamily="18" charset="0"/>
              </a:rPr>
              <a:t>performance assessment</a:t>
            </a:r>
            <a:r>
              <a:rPr lang="en-US" b="0" i="0" dirty="0">
                <a:solidFill>
                  <a:srgbClr val="464547"/>
                </a:solidFill>
                <a:effectLst/>
                <a:latin typeface="Georgia" panose="02040502050405020303" pitchFamily="18" charset="0"/>
              </a:rPr>
              <a:t> systems to set clear expectations for people and to give them feedback when they are or are not on track. (formal job descriptions- everyone knows their marching orders)</a:t>
            </a:r>
          </a:p>
          <a:p>
            <a:pPr algn="l">
              <a:buFont typeface="Arial" panose="020B0604020202020204" pitchFamily="34" charset="0"/>
              <a:buChar char="•"/>
            </a:pPr>
            <a:r>
              <a:rPr lang="en-US" b="0" i="0" dirty="0">
                <a:solidFill>
                  <a:srgbClr val="464547"/>
                </a:solidFill>
                <a:effectLst/>
                <a:latin typeface="Georgia" panose="02040502050405020303" pitchFamily="18" charset="0"/>
              </a:rPr>
              <a:t>Clarify </a:t>
            </a:r>
            <a:r>
              <a:rPr lang="en-US" b="0" i="1" dirty="0">
                <a:solidFill>
                  <a:srgbClr val="464547"/>
                </a:solidFill>
                <a:effectLst/>
                <a:latin typeface="Georgia" panose="02040502050405020303" pitchFamily="18" charset="0"/>
              </a:rPr>
              <a:t>decision-making</a:t>
            </a:r>
            <a:r>
              <a:rPr lang="en-US" b="0" i="0" dirty="0">
                <a:solidFill>
                  <a:srgbClr val="464547"/>
                </a:solidFill>
                <a:effectLst/>
                <a:latin typeface="Georgia" panose="02040502050405020303" pitchFamily="18" charset="0"/>
              </a:rPr>
              <a:t> processes, establishing who will define the rules of the road that will guide the focus and actions of the organization.</a:t>
            </a:r>
          </a:p>
          <a:p>
            <a:pPr algn="l"/>
            <a:r>
              <a:rPr lang="en-US" b="0" i="0" dirty="0">
                <a:solidFill>
                  <a:srgbClr val="464547"/>
                </a:solidFill>
                <a:effectLst/>
                <a:latin typeface="Georgia" panose="02040502050405020303" pitchFamily="18" charset="0"/>
              </a:rPr>
              <a:t>To these, however, we add a fourth, which in the case of nonprofits can inspire employees to change their behavior.</a:t>
            </a:r>
          </a:p>
          <a:p>
            <a:pPr algn="l">
              <a:buFont typeface="Arial" panose="020B0604020202020204" pitchFamily="34" charset="0"/>
              <a:buChar char="•"/>
            </a:pPr>
            <a:r>
              <a:rPr lang="en-US" b="0" i="0" dirty="0">
                <a:solidFill>
                  <a:srgbClr val="464547"/>
                </a:solidFill>
                <a:effectLst/>
                <a:latin typeface="Georgia" panose="02040502050405020303" pitchFamily="18" charset="0"/>
              </a:rPr>
              <a:t>Use personal communication from the executive director to appeal to employees’ passion for the cause they signed up for ―the organization’s </a:t>
            </a:r>
            <a:r>
              <a:rPr lang="en-US" b="0" i="1" dirty="0">
                <a:solidFill>
                  <a:srgbClr val="464547"/>
                </a:solidFill>
                <a:effectLst/>
                <a:latin typeface="Georgia" panose="02040502050405020303" pitchFamily="18" charset="0"/>
              </a:rPr>
              <a:t>mission and vision―</a:t>
            </a:r>
            <a:r>
              <a:rPr lang="en-US" b="0" i="0" dirty="0">
                <a:solidFill>
                  <a:srgbClr val="464547"/>
                </a:solidFill>
                <a:effectLst/>
                <a:latin typeface="Georgia" panose="02040502050405020303" pitchFamily="18" charset="0"/>
              </a:rPr>
              <a:t>and demonstrate how specific changes in their behaviors will enable the organization to achieve its goals. (Bridgespan.org)</a:t>
            </a:r>
          </a:p>
          <a:p>
            <a:endParaRPr lang="en-US" dirty="0"/>
          </a:p>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24</a:t>
            </a:fld>
            <a:endParaRPr lang="en-US"/>
          </a:p>
        </p:txBody>
      </p:sp>
    </p:spTree>
    <p:extLst>
      <p:ext uri="{BB962C8B-B14F-4D97-AF65-F5344CB8AC3E}">
        <p14:creationId xmlns:p14="http://schemas.microsoft.com/office/powerpoint/2010/main" val="2109224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don’t be afraid of change. Just because you have done something one way forever. Listen to board, students, teachers. Doesn’t matter your size- be open to change. Don’t be afraid to make changes often!</a:t>
            </a:r>
          </a:p>
          <a:p>
            <a:endParaRPr lang="en-US" dirty="0"/>
          </a:p>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25</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26</a:t>
            </a:fld>
            <a:endParaRPr lang="en-US"/>
          </a:p>
        </p:txBody>
      </p:sp>
    </p:spTree>
    <p:extLst>
      <p:ext uri="{BB962C8B-B14F-4D97-AF65-F5344CB8AC3E}">
        <p14:creationId xmlns:p14="http://schemas.microsoft.com/office/powerpoint/2010/main" val="53724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History of the Irving Schools Foundation: </a:t>
            </a:r>
          </a:p>
          <a:p>
            <a:r>
              <a:rPr lang="en-US" dirty="0"/>
              <a:t>-Established in 1985. One of the first Foundations in the nation</a:t>
            </a:r>
          </a:p>
          <a:p>
            <a:r>
              <a:rPr lang="en-US" dirty="0"/>
              <a:t>-Originally established to help teachers pay for conferences</a:t>
            </a:r>
          </a:p>
          <a:p>
            <a:r>
              <a:rPr lang="en-US" dirty="0"/>
              <a:t>-Evolved as a community over the years 12% Free and reduced lunch in 1985 versus 100% now- our mission is to serve the “whole child”</a:t>
            </a:r>
          </a:p>
          <a:p>
            <a:r>
              <a:rPr lang="en-US" dirty="0"/>
              <a:t>Programs/People and Processes evolved over time- we will be reviewing the last 10 years</a:t>
            </a:r>
          </a:p>
          <a:p>
            <a:endParaRPr lang="en-US" dirty="0"/>
          </a:p>
        </p:txBody>
      </p:sp>
      <p:sp>
        <p:nvSpPr>
          <p:cNvPr id="4" name="Slide Number Placeholder 3"/>
          <p:cNvSpPr>
            <a:spLocks noGrp="1"/>
          </p:cNvSpPr>
          <p:nvPr>
            <p:ph type="sldNum" sz="quarter" idx="5"/>
          </p:nvPr>
        </p:nvSpPr>
        <p:spPr/>
        <p:txBody>
          <a:bodyPr/>
          <a:lstStyle/>
          <a:p>
            <a:fld id="{1EAF1B74-13F5-4F47-B912-62AC77E3F110}" type="slidenum">
              <a:rPr lang="en-US" smtClean="0"/>
              <a:t>4</a:t>
            </a:fld>
            <a:endParaRPr lang="en-US"/>
          </a:p>
        </p:txBody>
      </p:sp>
    </p:spTree>
    <p:extLst>
      <p:ext uri="{BB962C8B-B14F-4D97-AF65-F5344CB8AC3E}">
        <p14:creationId xmlns:p14="http://schemas.microsoft.com/office/powerpoint/2010/main" val="347820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THE AUDIENCE- talk about how we will scale our presentation</a:t>
            </a:r>
          </a:p>
          <a:p>
            <a:endParaRPr lang="en-US" dirty="0"/>
          </a:p>
          <a:p>
            <a:r>
              <a:rPr lang="en-US" dirty="0"/>
              <a:t>Read through bullet points: </a:t>
            </a:r>
          </a:p>
          <a:p>
            <a:r>
              <a:rPr lang="en-US" sz="1200" dirty="0">
                <a:latin typeface="Abadi" panose="020B0604020104020204" pitchFamily="34" charset="0"/>
              </a:rPr>
              <a:t>Students: 33,552 </a:t>
            </a:r>
          </a:p>
          <a:p>
            <a:r>
              <a:rPr lang="en-US" sz="1200" dirty="0">
                <a:latin typeface="Abadi" panose="020B0604020104020204" pitchFamily="34" charset="0"/>
              </a:rPr>
              <a:t>Teachers: 2295 – some people are surprised that we serve teachers too</a:t>
            </a:r>
          </a:p>
          <a:p>
            <a:r>
              <a:rPr lang="en-US" sz="1200" dirty="0">
                <a:latin typeface="Abadi" panose="020B0604020104020204" pitchFamily="34" charset="0"/>
              </a:rPr>
              <a:t>Campuses: 37</a:t>
            </a:r>
          </a:p>
          <a:p>
            <a:r>
              <a:rPr lang="en-US" sz="1200" dirty="0">
                <a:latin typeface="Abadi" panose="020B0604020104020204" pitchFamily="34" charset="0"/>
              </a:rPr>
              <a:t>District Square Miles: 45.7 </a:t>
            </a:r>
          </a:p>
          <a:p>
            <a:r>
              <a:rPr lang="en-US" sz="1200" dirty="0">
                <a:latin typeface="Abadi" panose="020B0604020104020204" pitchFamily="34" charset="0"/>
              </a:rPr>
              <a:t>Representing 96 countries and 56 languages- one of the most diverse school districts in the nation- lots of resources needed to help parents</a:t>
            </a:r>
          </a:p>
          <a:p>
            <a:r>
              <a:rPr lang="en-US" sz="1200" dirty="0">
                <a:latin typeface="Abadi" panose="020B0604020104020204" pitchFamily="34" charset="0"/>
              </a:rPr>
              <a:t>100% of our students grades K-8 receive free lunch- explain this program</a:t>
            </a:r>
          </a:p>
          <a:p>
            <a:r>
              <a:rPr lang="en-US" sz="1200" dirty="0">
                <a:latin typeface="Abadi" panose="020B0604020104020204" pitchFamily="34" charset="0"/>
              </a:rPr>
              <a:t>95% graduation rate –average in Texas is 89.1 and the national is 84.1%. Kids are excelling even though they come from difficult backgrounds</a:t>
            </a:r>
          </a:p>
          <a:p>
            <a:endParaRPr lang="en-US" sz="1200" dirty="0">
              <a:latin typeface="Abadi" panose="020B0604020104020204" pitchFamily="34" charset="0"/>
            </a:endParaRPr>
          </a:p>
          <a:p>
            <a:r>
              <a:rPr lang="en-US" dirty="0"/>
              <a:t>-talk about the graduation rate and overcoming the odds- Sara Escobar’s story</a:t>
            </a:r>
          </a:p>
          <a:p>
            <a:endParaRPr lang="en-US" dirty="0"/>
          </a:p>
          <a:p>
            <a:endParaRPr lang="en-US" dirty="0"/>
          </a:p>
        </p:txBody>
      </p:sp>
      <p:sp>
        <p:nvSpPr>
          <p:cNvPr id="4" name="Slide Number Placeholder 3"/>
          <p:cNvSpPr>
            <a:spLocks noGrp="1"/>
          </p:cNvSpPr>
          <p:nvPr>
            <p:ph type="sldNum" sz="quarter" idx="5"/>
          </p:nvPr>
        </p:nvSpPr>
        <p:spPr/>
        <p:txBody>
          <a:bodyPr/>
          <a:lstStyle/>
          <a:p>
            <a:fld id="{1EAF1B74-13F5-4F47-B912-62AC77E3F110}" type="slidenum">
              <a:rPr lang="en-US" smtClean="0"/>
              <a:t>5</a:t>
            </a:fld>
            <a:endParaRPr lang="en-US"/>
          </a:p>
        </p:txBody>
      </p:sp>
    </p:spTree>
    <p:extLst>
      <p:ext uri="{BB962C8B-B14F-4D97-AF65-F5344CB8AC3E}">
        <p14:creationId xmlns:p14="http://schemas.microsoft.com/office/powerpoint/2010/main" val="109694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Actualization- scholarships (we started with this and realized we needed the foundation)</a:t>
            </a:r>
          </a:p>
          <a:p>
            <a:r>
              <a:rPr lang="en-US" dirty="0"/>
              <a:t>Physiological needs- FFT, Operation Warm (partnership with Operation Warm), Uniforms</a:t>
            </a:r>
          </a:p>
          <a:p>
            <a:r>
              <a:rPr lang="en-US" dirty="0"/>
              <a:t>Safety Needs- Anti Bullying and Spark Tank Story (student being jumped into a gang)</a:t>
            </a:r>
          </a:p>
          <a:p>
            <a:r>
              <a:rPr lang="en-US" dirty="0"/>
              <a:t>Belongingness and love needs- Girls on the Run example (all of our extracurricular activities that we offer through Spark Tank). Caring and Sharing. Incentives from </a:t>
            </a:r>
            <a:r>
              <a:rPr lang="en-US" dirty="0" err="1"/>
              <a:t>Bioworld</a:t>
            </a:r>
            <a:r>
              <a:rPr lang="en-US" dirty="0"/>
              <a:t> for morale boosters)</a:t>
            </a:r>
          </a:p>
          <a:p>
            <a:r>
              <a:rPr lang="en-US" dirty="0"/>
              <a:t>Esteem needs- Supplies for Success, Spark Tank (real life skills- builds confidence, belief in each other as a team), FFT (remove food insecurity). Student Ambassadors program.</a:t>
            </a:r>
          </a:p>
          <a:p>
            <a:endParaRPr lang="en-US" dirty="0"/>
          </a:p>
          <a:p>
            <a:endParaRPr lang="en-US" dirty="0"/>
          </a:p>
          <a:p>
            <a:r>
              <a:rPr lang="en-US" dirty="0"/>
              <a:t>How do we bridge the gap between this pyramid and what we are actually doing?</a:t>
            </a:r>
          </a:p>
        </p:txBody>
      </p:sp>
      <p:sp>
        <p:nvSpPr>
          <p:cNvPr id="4" name="Slide Number Placeholder 3"/>
          <p:cNvSpPr>
            <a:spLocks noGrp="1"/>
          </p:cNvSpPr>
          <p:nvPr>
            <p:ph type="sldNum" sz="quarter" idx="5"/>
          </p:nvPr>
        </p:nvSpPr>
        <p:spPr/>
        <p:txBody>
          <a:bodyPr/>
          <a:lstStyle/>
          <a:p>
            <a:fld id="{1EAF1B74-13F5-4F47-B912-62AC77E3F110}" type="slidenum">
              <a:rPr lang="en-US" smtClean="0"/>
              <a:t>7</a:t>
            </a:fld>
            <a:endParaRPr lang="en-US"/>
          </a:p>
        </p:txBody>
      </p:sp>
    </p:spTree>
    <p:extLst>
      <p:ext uri="{BB962C8B-B14F-4D97-AF65-F5344CB8AC3E}">
        <p14:creationId xmlns:p14="http://schemas.microsoft.com/office/powerpoint/2010/main" val="124074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 an annual evaluation of all of your programs</a:t>
            </a:r>
          </a:p>
          <a:p>
            <a:pPr lvl="1"/>
            <a:r>
              <a:rPr lang="en-US" dirty="0"/>
              <a:t>In 2012, we had 57% of our students claiming our scholarships ($177,550 awarded and $102,856 claimed)- for a variety of reasons. In 2021, we saw that number jump to over 80%. How? We adapted our scholarships to meet our students’ needs. We let them spend the funds on things they actually need: laptops, calculators, art supplies and we mentor and coach the students along the way. Adapt your programs to fit YOUR kids- cautionary tale of what we did before Spark Tank: gave money to schools because we read some article that said that it would be good for our kids. We were trying to fit a square peg into a round hole.</a:t>
            </a:r>
          </a:p>
          <a:p>
            <a:pPr lvl="1"/>
            <a:r>
              <a:rPr lang="en-US" dirty="0"/>
              <a:t>We called the counselors and principals</a:t>
            </a:r>
          </a:p>
          <a:p>
            <a:pPr lvl="1"/>
            <a:r>
              <a:rPr lang="en-US" dirty="0"/>
              <a:t>You could do this electronically- they are busy- they won’t answer. In person helps build the relationships. School visits are so important! </a:t>
            </a:r>
          </a:p>
          <a:p>
            <a:pPr lvl="1"/>
            <a:r>
              <a:rPr lang="en-US" dirty="0"/>
              <a:t>EGC Visits- tell them about our programs</a:t>
            </a:r>
          </a:p>
          <a:p>
            <a:pPr lvl="1"/>
            <a:r>
              <a:rPr lang="en-US" dirty="0"/>
              <a:t>Spark Tank example- informal survey- how this led to the creation of all our other programs</a:t>
            </a:r>
          </a:p>
          <a:p>
            <a:pPr lvl="1"/>
            <a:r>
              <a:rPr lang="en-US" dirty="0"/>
              <a:t>	-Anti-bullying</a:t>
            </a:r>
          </a:p>
          <a:p>
            <a:pPr lvl="1"/>
            <a:r>
              <a:rPr lang="en-US" dirty="0"/>
              <a:t>	-C2C store (when we started we had X versus now)</a:t>
            </a:r>
          </a:p>
          <a:p>
            <a:pPr lvl="1"/>
            <a:r>
              <a:rPr lang="en-US" dirty="0"/>
              <a:t>	Scholarship claim rate- get these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be afraid to make changes fast and often!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Food for Thought story (where we started to where we are now- partnership with the food bank. Very grass roots.)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grants we have given through Spark Tank, total dollars and how many people we have affected. Include EEG as well. 2012 versus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COVID- Sarah- the blessings of COVID. Allowed us to get the warehouse to set us up for success. </a:t>
            </a:r>
          </a:p>
        </p:txBody>
      </p:sp>
      <p:sp>
        <p:nvSpPr>
          <p:cNvPr id="4" name="Slide Number Placeholder 3"/>
          <p:cNvSpPr>
            <a:spLocks noGrp="1"/>
          </p:cNvSpPr>
          <p:nvPr>
            <p:ph type="sldNum" sz="quarter" idx="5"/>
          </p:nvPr>
        </p:nvSpPr>
        <p:spPr/>
        <p:txBody>
          <a:bodyPr/>
          <a:lstStyle/>
          <a:p>
            <a:fld id="{E7CCE34D-CFF1-4FFE-815B-D050E7ED2DFD}" type="slidenum">
              <a:rPr lang="en-US" smtClean="0"/>
              <a:t>8</a:t>
            </a:fld>
            <a:endParaRPr lang="en-US"/>
          </a:p>
        </p:txBody>
      </p:sp>
    </p:spTree>
    <p:extLst>
      <p:ext uri="{BB962C8B-B14F-4D97-AF65-F5344CB8AC3E}">
        <p14:creationId xmlns:p14="http://schemas.microsoft.com/office/powerpoint/2010/main" val="194799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9</a:t>
            </a:fld>
            <a:endParaRPr lang="en-US"/>
          </a:p>
        </p:txBody>
      </p:sp>
    </p:spTree>
    <p:extLst>
      <p:ext uri="{BB962C8B-B14F-4D97-AF65-F5344CB8AC3E}">
        <p14:creationId xmlns:p14="http://schemas.microsoft.com/office/powerpoint/2010/main" val="51454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22.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jp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868873" y="1051551"/>
            <a:ext cx="3696065" cy="2384898"/>
          </a:xfrm>
        </p:spPr>
        <p:txBody>
          <a:bodyPr anchor="b" anchorCtr="0">
            <a:normAutofit fontScale="90000"/>
          </a:bodyPr>
          <a:lstStyle/>
          <a:p>
            <a:r>
              <a:rPr lang="en-US" dirty="0"/>
              <a:t>The Evolution of a Transformation</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566870" y="3811981"/>
            <a:ext cx="4625130" cy="1731963"/>
          </a:xfrm>
        </p:spPr>
        <p:txBody>
          <a:bodyPr>
            <a:normAutofit/>
          </a:bodyPr>
          <a:lstStyle/>
          <a:p>
            <a:pPr>
              <a:lnSpc>
                <a:spcPct val="100000"/>
              </a:lnSpc>
            </a:pPr>
            <a:r>
              <a:rPr lang="en-US" dirty="0"/>
              <a:t>Mary Sue Daniel and Sarah Thomas, </a:t>
            </a:r>
          </a:p>
          <a:p>
            <a:pPr>
              <a:lnSpc>
                <a:spcPct val="100000"/>
              </a:lnSpc>
            </a:pPr>
            <a:r>
              <a:rPr lang="en-US" dirty="0"/>
              <a:t>Irving Schools Foundation Board Members</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462059" y="450222"/>
            <a:ext cx="3902420" cy="4235636"/>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0" name="Google Shape;130;p4"/>
          <p:cNvSpPr/>
          <p:nvPr/>
        </p:nvSpPr>
        <p:spPr>
          <a:xfrm>
            <a:off x="462058" y="4843002"/>
            <a:ext cx="2391411" cy="1564776"/>
          </a:xfrm>
          <a:prstGeom prst="rect">
            <a:avLst/>
          </a:pr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1" name="Google Shape;131;p4"/>
          <p:cNvSpPr/>
          <p:nvPr/>
        </p:nvSpPr>
        <p:spPr>
          <a:xfrm>
            <a:off x="3013417" y="4843002"/>
            <a:ext cx="1351062" cy="1568472"/>
          </a:xfrm>
          <a:prstGeom prst="rect">
            <a:avLst/>
          </a:prstGeom>
          <a:solidFill>
            <a:srgbClr val="40505F"/>
          </a:solidFill>
          <a:ln w="25400" cap="flat" cmpd="sng">
            <a:solidFill>
              <a:srgbClr val="4050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B1B1B"/>
              </a:solidFill>
              <a:latin typeface="Calibri"/>
              <a:ea typeface="Calibri"/>
              <a:cs typeface="Calibri"/>
              <a:sym typeface="Calibri"/>
            </a:endParaRPr>
          </a:p>
        </p:txBody>
      </p:sp>
      <p:sp>
        <p:nvSpPr>
          <p:cNvPr id="132" name="Google Shape;132;p4"/>
          <p:cNvSpPr txBox="1"/>
          <p:nvPr/>
        </p:nvSpPr>
        <p:spPr>
          <a:xfrm>
            <a:off x="4806538" y="2837508"/>
            <a:ext cx="692340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dirty="0">
                <a:latin typeface="Calibri"/>
                <a:ea typeface="Calibri"/>
                <a:cs typeface="Calibri"/>
                <a:sym typeface="Calibri"/>
              </a:rPr>
              <a:t>Educational Resources and Assistance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p:nvPr/>
        </p:nvSpPr>
        <p:spPr>
          <a:xfrm>
            <a:off x="0" y="4672208"/>
            <a:ext cx="12192000" cy="218579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6"/>
          <p:cNvSpPr txBox="1">
            <a:spLocks noGrp="1"/>
          </p:cNvSpPr>
          <p:nvPr>
            <p:ph type="title"/>
          </p:nvPr>
        </p:nvSpPr>
        <p:spPr>
          <a:xfrm>
            <a:off x="838200" y="503078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600"/>
              <a:buFont typeface="Arial"/>
              <a:buNone/>
            </a:pPr>
            <a:r>
              <a:rPr lang="en-US" sz="4600" dirty="0">
                <a:solidFill>
                  <a:srgbClr val="FFFFFF"/>
                </a:solidFill>
                <a:latin typeface="Arial"/>
                <a:ea typeface="Arial"/>
                <a:cs typeface="Arial"/>
                <a:sym typeface="Arial"/>
              </a:rPr>
              <a:t>Grants to Schools</a:t>
            </a:r>
            <a:endParaRPr dirty="0"/>
          </a:p>
        </p:txBody>
      </p:sp>
      <p:grpSp>
        <p:nvGrpSpPr>
          <p:cNvPr id="201" name="Google Shape;201;p6"/>
          <p:cNvGrpSpPr/>
          <p:nvPr/>
        </p:nvGrpSpPr>
        <p:grpSpPr>
          <a:xfrm>
            <a:off x="913968" y="675119"/>
            <a:ext cx="10364063" cy="3195000"/>
            <a:chOff x="75768" y="271781"/>
            <a:chExt cx="10364063" cy="3195000"/>
          </a:xfrm>
        </p:grpSpPr>
        <p:sp>
          <p:nvSpPr>
            <p:cNvPr id="202" name="Google Shape;202;p6"/>
            <p:cNvSpPr/>
            <p:nvPr/>
          </p:nvSpPr>
          <p:spPr>
            <a:xfrm>
              <a:off x="679050" y="271781"/>
              <a:ext cx="1887187" cy="1887187"/>
            </a:xfrm>
            <a:prstGeom prst="round2DiagRect">
              <a:avLst>
                <a:gd name="adj1" fmla="val 29727"/>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081237" y="673968"/>
              <a:ext cx="1082812" cy="108281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75768" y="2746781"/>
              <a:ext cx="30937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txBox="1"/>
            <p:nvPr/>
          </p:nvSpPr>
          <p:spPr>
            <a:xfrm>
              <a:off x="75768" y="2746781"/>
              <a:ext cx="30937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300"/>
                <a:buFont typeface="Calibri"/>
                <a:buNone/>
              </a:pPr>
              <a:r>
                <a:rPr lang="en-US" sz="2300" b="0" i="0" u="none" strike="noStrike" cap="none">
                  <a:solidFill>
                    <a:schemeClr val="dk1"/>
                  </a:solidFill>
                  <a:latin typeface="Calibri"/>
                  <a:ea typeface="Calibri"/>
                  <a:cs typeface="Calibri"/>
                  <a:sym typeface="Calibri"/>
                </a:rPr>
                <a:t>SPARK TANK!</a:t>
              </a:r>
              <a:endParaRPr sz="2300" b="0" i="0" u="none" strike="noStrike" cap="none">
                <a:solidFill>
                  <a:schemeClr val="dk1"/>
                </a:solidFill>
                <a:latin typeface="Calibri"/>
                <a:ea typeface="Calibri"/>
                <a:cs typeface="Calibri"/>
                <a:sym typeface="Calibri"/>
              </a:endParaRPr>
            </a:p>
          </p:txBody>
        </p:sp>
        <p:sp>
          <p:nvSpPr>
            <p:cNvPr id="206" name="Google Shape;206;p6"/>
            <p:cNvSpPr/>
            <p:nvPr/>
          </p:nvSpPr>
          <p:spPr>
            <a:xfrm>
              <a:off x="4314206" y="271781"/>
              <a:ext cx="1887187" cy="1887187"/>
            </a:xfrm>
            <a:prstGeom prst="round2DiagRect">
              <a:avLst>
                <a:gd name="adj1" fmla="val 29727"/>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4716393" y="673968"/>
              <a:ext cx="1082812" cy="1082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3710925" y="2746781"/>
              <a:ext cx="30937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7949362" y="271781"/>
              <a:ext cx="1887187" cy="1887187"/>
            </a:xfrm>
            <a:prstGeom prst="round2DiagRect">
              <a:avLst>
                <a:gd name="adj1" fmla="val 29727"/>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8351550" y="673968"/>
              <a:ext cx="1082812" cy="1082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7346081" y="2746781"/>
              <a:ext cx="30937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txBox="1"/>
            <p:nvPr/>
          </p:nvSpPr>
          <p:spPr>
            <a:xfrm>
              <a:off x="7346081" y="2746781"/>
              <a:ext cx="30937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300"/>
                <a:buFont typeface="Calibri"/>
                <a:buNone/>
              </a:pPr>
              <a:r>
                <a:rPr lang="en-US" sz="2300" b="0" i="0" u="none" strike="noStrike" cap="none" dirty="0">
                  <a:latin typeface="Calibri"/>
                  <a:ea typeface="Calibri"/>
                  <a:cs typeface="Calibri"/>
                  <a:sym typeface="Calibri"/>
                </a:rPr>
                <a:t>TEACHER OF THE YEAR AWARDS</a:t>
              </a:r>
              <a:endParaRPr dirty="0"/>
            </a:p>
          </p:txBody>
        </p:sp>
      </p:grpSp>
      <p:pic>
        <p:nvPicPr>
          <p:cNvPr id="214" name="Google Shape;214;p6" descr="A picture containing drawing&#10;&#10;Description automatically generated"/>
          <p:cNvPicPr preferRelativeResize="0"/>
          <p:nvPr/>
        </p:nvPicPr>
        <p:blipFill rotWithShape="1">
          <a:blip r:embed="rId6">
            <a:alphaModFix/>
          </a:blip>
          <a:srcRect/>
          <a:stretch/>
        </p:blipFill>
        <p:spPr>
          <a:xfrm>
            <a:off x="405352" y="2894398"/>
            <a:ext cx="3535052" cy="982500"/>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43BBE3BC-E633-4D2B-A8CD-FB035FD0359C}"/>
              </a:ext>
            </a:extLst>
          </p:cNvPr>
          <p:cNvPicPr>
            <a:picLocks noChangeAspect="1"/>
          </p:cNvPicPr>
          <p:nvPr/>
        </p:nvPicPr>
        <p:blipFill>
          <a:blip r:embed="rId7"/>
          <a:stretch>
            <a:fillRect/>
          </a:stretch>
        </p:blipFill>
        <p:spPr>
          <a:xfrm>
            <a:off x="4481810" y="2742354"/>
            <a:ext cx="3199537" cy="13732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txBox="1">
            <a:spLocks noGrp="1"/>
          </p:cNvSpPr>
          <p:nvPr>
            <p:ph type="title"/>
          </p:nvPr>
        </p:nvSpPr>
        <p:spPr>
          <a:xfrm>
            <a:off x="6653600" y="1396289"/>
            <a:ext cx="500633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latin typeface="Calibri" panose="020F0502020204030204" pitchFamily="34" charset="0"/>
                <a:ea typeface="Arial"/>
                <a:cs typeface="Calibri" panose="020F0502020204030204" pitchFamily="34" charset="0"/>
                <a:sym typeface="Arial"/>
              </a:rPr>
              <a:t>2021 Scholarships</a:t>
            </a:r>
            <a:endParaRPr dirty="0">
              <a:latin typeface="Calibri" panose="020F0502020204030204" pitchFamily="34" charset="0"/>
              <a:cs typeface="Calibri" panose="020F0502020204030204" pitchFamily="34" charset="0"/>
            </a:endParaRPr>
          </a:p>
        </p:txBody>
      </p:sp>
      <p:sp>
        <p:nvSpPr>
          <p:cNvPr id="190" name="Google Shape;190;p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1" name="Google Shape;191;p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92" name="Google Shape;192;p5" descr="Education"/>
          <p:cNvPicPr preferRelativeResize="0"/>
          <p:nvPr/>
        </p:nvPicPr>
        <p:blipFill rotWithShape="1">
          <a:blip r:embed="rId3">
            <a:alphaModFix/>
          </a:blip>
          <a:srcRect/>
          <a:stretch/>
        </p:blipFill>
        <p:spPr>
          <a:xfrm>
            <a:off x="364241" y="643466"/>
            <a:ext cx="4105275" cy="4105275"/>
          </a:xfrm>
          <a:prstGeom prst="rect">
            <a:avLst/>
          </a:prstGeom>
          <a:noFill/>
          <a:ln>
            <a:noFill/>
          </a:ln>
        </p:spPr>
      </p:pic>
      <p:sp>
        <p:nvSpPr>
          <p:cNvPr id="3" name="Text Placeholder 2">
            <a:extLst>
              <a:ext uri="{FF2B5EF4-FFF2-40B4-BE49-F238E27FC236}">
                <a16:creationId xmlns:a16="http://schemas.microsoft.com/office/drawing/2014/main" id="{4FE3AFA5-F918-4B54-98B9-0FAB03EB3CE6}"/>
              </a:ext>
            </a:extLst>
          </p:cNvPr>
          <p:cNvSpPr>
            <a:spLocks noGrp="1"/>
          </p:cNvSpPr>
          <p:nvPr>
            <p:ph type="body" idx="1"/>
          </p:nvPr>
        </p:nvSpPr>
        <p:spPr>
          <a:xfrm>
            <a:off x="6167848" y="3031435"/>
            <a:ext cx="5185952" cy="3145528"/>
          </a:xfrm>
        </p:spPr>
        <p:txBody>
          <a:bodyPr/>
          <a:lstStyle/>
          <a:p>
            <a:pPr marL="342900">
              <a:spcBef>
                <a:spcPts val="0"/>
              </a:spcBef>
              <a:buClrTx/>
              <a:buSzPts val="2400"/>
            </a:pPr>
            <a:r>
              <a:rPr lang="en-US" sz="2800" dirty="0">
                <a:solidFill>
                  <a:schemeClr val="tx1"/>
                </a:solidFill>
                <a:latin typeface="Calibri" panose="020F0502020204030204" pitchFamily="34" charset="0"/>
                <a:ea typeface="Quattrocento Sans"/>
                <a:cs typeface="Calibri" panose="020F0502020204030204" pitchFamily="34" charset="0"/>
                <a:sym typeface="Quattrocento Sans"/>
              </a:rPr>
              <a:t>Awarded </a:t>
            </a:r>
            <a:r>
              <a:rPr lang="en-US" sz="2800" b="1" dirty="0">
                <a:solidFill>
                  <a:schemeClr val="tx1"/>
                </a:solidFill>
                <a:latin typeface="Calibri" panose="020F0502020204030204" pitchFamily="34" charset="0"/>
                <a:ea typeface="Quattrocento Sans"/>
                <a:cs typeface="Calibri" panose="020F0502020204030204" pitchFamily="34" charset="0"/>
                <a:sym typeface="Quattrocento Sans"/>
              </a:rPr>
              <a:t>234</a:t>
            </a:r>
            <a:r>
              <a:rPr lang="en-US" sz="2800" dirty="0">
                <a:solidFill>
                  <a:schemeClr val="tx1"/>
                </a:solidFill>
                <a:latin typeface="Calibri" panose="020F0502020204030204" pitchFamily="34" charset="0"/>
                <a:ea typeface="Quattrocento Sans"/>
                <a:cs typeface="Calibri" panose="020F0502020204030204" pitchFamily="34" charset="0"/>
                <a:sym typeface="Quattrocento Sans"/>
              </a:rPr>
              <a:t> scholarships to high school seniors, IISD staff and teachers</a:t>
            </a:r>
            <a:endParaRPr lang="en-US" sz="2800" dirty="0">
              <a:solidFill>
                <a:schemeClr val="tx1"/>
              </a:solidFill>
              <a:latin typeface="Calibri" panose="020F0502020204030204" pitchFamily="34" charset="0"/>
              <a:ea typeface="Quattrocento Sans"/>
              <a:cs typeface="Calibri" panose="020F0502020204030204" pitchFamily="34" charset="0"/>
            </a:endParaRPr>
          </a:p>
          <a:p>
            <a:pPr marL="342900">
              <a:spcBef>
                <a:spcPts val="0"/>
              </a:spcBef>
              <a:buClrTx/>
              <a:buSzPts val="2400"/>
            </a:pPr>
            <a:r>
              <a:rPr lang="en-US" sz="2800" b="1" dirty="0">
                <a:solidFill>
                  <a:schemeClr val="tx1"/>
                </a:solidFill>
                <a:latin typeface="Calibri" panose="020F0502020204030204" pitchFamily="34" charset="0"/>
                <a:ea typeface="Quattrocento Sans"/>
                <a:cs typeface="Calibri" panose="020F0502020204030204" pitchFamily="34" charset="0"/>
                <a:sym typeface="Quattrocento Sans"/>
              </a:rPr>
              <a:t>$435,000 </a:t>
            </a:r>
            <a:r>
              <a:rPr lang="en-US" sz="2800" dirty="0">
                <a:solidFill>
                  <a:schemeClr val="tx1"/>
                </a:solidFill>
                <a:latin typeface="Calibri" panose="020F0502020204030204" pitchFamily="34" charset="0"/>
                <a:ea typeface="Quattrocento Sans"/>
                <a:cs typeface="Calibri" panose="020F0502020204030204" pitchFamily="34" charset="0"/>
                <a:sym typeface="Quattrocento Sans"/>
              </a:rPr>
              <a:t>was awarded to this year’s recipients</a:t>
            </a:r>
            <a:endParaRPr lang="en-US" sz="2800" dirty="0">
              <a:solidFill>
                <a:schemeClr val="tx1"/>
              </a:solidFill>
              <a:latin typeface="Calibri" panose="020F0502020204030204" pitchFamily="34" charset="0"/>
              <a:cs typeface="Calibri" panose="020F0502020204030204" pitchFamily="34" charset="0"/>
            </a:endParaRPr>
          </a:p>
          <a:p>
            <a:pPr marL="342900">
              <a:spcBef>
                <a:spcPts val="0"/>
              </a:spcBef>
              <a:buClrTx/>
              <a:buSzPts val="2400"/>
            </a:pPr>
            <a:r>
              <a:rPr lang="en-US" sz="2800" b="1" dirty="0">
                <a:solidFill>
                  <a:schemeClr val="tx1"/>
                </a:solidFill>
                <a:latin typeface="Calibri" panose="020F0502020204030204" pitchFamily="34" charset="0"/>
                <a:ea typeface="Quattrocento Sans"/>
                <a:cs typeface="Calibri" panose="020F0502020204030204" pitchFamily="34" charset="0"/>
                <a:sym typeface="Quattrocento Sans"/>
              </a:rPr>
              <a:t>65% </a:t>
            </a:r>
            <a:r>
              <a:rPr lang="en-US" sz="2800" dirty="0">
                <a:solidFill>
                  <a:schemeClr val="tx1"/>
                </a:solidFill>
                <a:latin typeface="Calibri" panose="020F0502020204030204" pitchFamily="34" charset="0"/>
                <a:ea typeface="Quattrocento Sans"/>
                <a:cs typeface="Calibri" panose="020F0502020204030204" pitchFamily="34" charset="0"/>
                <a:sym typeface="Quattrocento Sans"/>
              </a:rPr>
              <a:t>of our students are first generation college students</a:t>
            </a:r>
            <a:endParaRPr lang="en-US" sz="2800" dirty="0">
              <a:solidFill>
                <a:schemeClr val="tx1"/>
              </a:solidFill>
              <a:latin typeface="Calibri" panose="020F0502020204030204" pitchFamily="34" charset="0"/>
              <a:cs typeface="Calibri" panose="020F0502020204030204" pitchFamily="34" charset="0"/>
            </a:endParaRPr>
          </a:p>
          <a:p>
            <a:pPr>
              <a:buClrTx/>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p:nvPr/>
        </p:nvSpPr>
        <p:spPr>
          <a:xfrm>
            <a:off x="462059" y="450222"/>
            <a:ext cx="3902420" cy="4235636"/>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9" name="Google Shape;179;p7"/>
          <p:cNvSpPr/>
          <p:nvPr/>
        </p:nvSpPr>
        <p:spPr>
          <a:xfrm>
            <a:off x="462058" y="4843002"/>
            <a:ext cx="2391411" cy="1564776"/>
          </a:xfrm>
          <a:prstGeom prst="rect">
            <a:avLst/>
          </a:pr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0" name="Google Shape;180;p7"/>
          <p:cNvSpPr/>
          <p:nvPr/>
        </p:nvSpPr>
        <p:spPr>
          <a:xfrm>
            <a:off x="3013417" y="4843002"/>
            <a:ext cx="1351062" cy="1568472"/>
          </a:xfrm>
          <a:prstGeom prst="rect">
            <a:avLst/>
          </a:prstGeom>
          <a:solidFill>
            <a:srgbClr val="40505F"/>
          </a:solidFill>
          <a:ln w="25400" cap="flat" cmpd="sng">
            <a:solidFill>
              <a:srgbClr val="4050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B1B1B"/>
              </a:solidFill>
              <a:latin typeface="Calibri"/>
              <a:ea typeface="Calibri"/>
              <a:cs typeface="Calibri"/>
              <a:sym typeface="Calibri"/>
            </a:endParaRPr>
          </a:p>
        </p:txBody>
      </p:sp>
      <p:sp>
        <p:nvSpPr>
          <p:cNvPr id="181" name="Google Shape;181;p7"/>
          <p:cNvSpPr txBox="1"/>
          <p:nvPr/>
        </p:nvSpPr>
        <p:spPr>
          <a:xfrm>
            <a:off x="4806538" y="2837508"/>
            <a:ext cx="692340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3A3838"/>
                </a:solidFill>
                <a:latin typeface="Calibri"/>
                <a:ea typeface="Calibri"/>
                <a:cs typeface="Calibri"/>
                <a:sym typeface="Calibri"/>
              </a:rPr>
              <a:t>Social and Emotional Assistance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8" name="Google Shape;188;p8"/>
          <p:cNvGrpSpPr/>
          <p:nvPr/>
        </p:nvGrpSpPr>
        <p:grpSpPr>
          <a:xfrm>
            <a:off x="11123132" y="713128"/>
            <a:ext cx="1068867" cy="2126625"/>
            <a:chOff x="10918968" y="713127"/>
            <a:chExt cx="1273032" cy="2532832"/>
          </a:xfrm>
        </p:grpSpPr>
        <p:sp>
          <p:nvSpPr>
            <p:cNvPr id="189" name="Google Shape;189;p8"/>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8"/>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1" name="Google Shape;191;p8"/>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8"/>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8"/>
          <p:cNvSpPr txBox="1">
            <a:spLocks noGrp="1"/>
          </p:cNvSpPr>
          <p:nvPr>
            <p:ph type="title"/>
          </p:nvPr>
        </p:nvSpPr>
        <p:spPr>
          <a:xfrm>
            <a:off x="8486300" y="2839753"/>
            <a:ext cx="3019990" cy="77931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A3838"/>
              </a:buClr>
              <a:buSzPct val="100000"/>
              <a:buFont typeface="Calibri"/>
              <a:buNone/>
            </a:pPr>
            <a:r>
              <a:rPr lang="en-US" sz="3400" b="1" dirty="0">
                <a:solidFill>
                  <a:srgbClr val="3A3838"/>
                </a:solidFill>
                <a:latin typeface="Calibri"/>
                <a:ea typeface="Calibri"/>
                <a:cs typeface="Calibri"/>
                <a:sym typeface="Calibri"/>
              </a:rPr>
              <a:t>Irving ISD Is Kind</a:t>
            </a:r>
            <a:endParaRPr dirty="0"/>
          </a:p>
        </p:txBody>
      </p:sp>
      <p:pic>
        <p:nvPicPr>
          <p:cNvPr id="194" name="Google Shape;194;p8" descr="A close up of a newspaper&#10;&#10;Description automatically generated"/>
          <p:cNvPicPr preferRelativeResize="0"/>
          <p:nvPr/>
        </p:nvPicPr>
        <p:blipFill rotWithShape="1">
          <a:blip r:embed="rId3">
            <a:alphaModFix/>
          </a:blip>
          <a:srcRect l="427" t="-1" r="247" b="11424"/>
          <a:stretch/>
        </p:blipFill>
        <p:spPr>
          <a:xfrm>
            <a:off x="1014060" y="713128"/>
            <a:ext cx="7395438" cy="50749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p:nvPr/>
        </p:nvSpPr>
        <p:spPr>
          <a:xfrm>
            <a:off x="462059" y="450222"/>
            <a:ext cx="3902420" cy="4235636"/>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4" name="Google Shape;214;p10"/>
          <p:cNvSpPr/>
          <p:nvPr/>
        </p:nvSpPr>
        <p:spPr>
          <a:xfrm>
            <a:off x="462058" y="4843002"/>
            <a:ext cx="2391411" cy="1564776"/>
          </a:xfrm>
          <a:prstGeom prst="rect">
            <a:avLst/>
          </a:pr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5" name="Google Shape;215;p10"/>
          <p:cNvSpPr/>
          <p:nvPr/>
        </p:nvSpPr>
        <p:spPr>
          <a:xfrm>
            <a:off x="3013417" y="4843002"/>
            <a:ext cx="1351062" cy="1568472"/>
          </a:xfrm>
          <a:prstGeom prst="rect">
            <a:avLst/>
          </a:prstGeom>
          <a:solidFill>
            <a:srgbClr val="40505F"/>
          </a:solidFill>
          <a:ln w="25400" cap="flat" cmpd="sng">
            <a:solidFill>
              <a:srgbClr val="4050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B1B1B"/>
              </a:solidFill>
              <a:latin typeface="Calibri"/>
              <a:ea typeface="Calibri"/>
              <a:cs typeface="Calibri"/>
              <a:sym typeface="Calibri"/>
            </a:endParaRPr>
          </a:p>
        </p:txBody>
      </p:sp>
      <p:sp>
        <p:nvSpPr>
          <p:cNvPr id="216" name="Google Shape;216;p10"/>
          <p:cNvSpPr txBox="1"/>
          <p:nvPr/>
        </p:nvSpPr>
        <p:spPr>
          <a:xfrm>
            <a:off x="4806538" y="2837508"/>
            <a:ext cx="692340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latin typeface="Calibri"/>
                <a:ea typeface="Calibri"/>
                <a:cs typeface="Calibri"/>
                <a:sym typeface="Calibri"/>
              </a:rPr>
              <a:t>Basic Human Needs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8"/>
          <p:cNvSpPr/>
          <p:nvPr/>
        </p:nvSpPr>
        <p:spPr>
          <a:xfrm>
            <a:off x="-1" y="38312"/>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8"/>
          <p:cNvSpPr txBox="1">
            <a:spLocks noGrp="1"/>
          </p:cNvSpPr>
          <p:nvPr>
            <p:ph type="title"/>
          </p:nvPr>
        </p:nvSpPr>
        <p:spPr>
          <a:xfrm>
            <a:off x="643467" y="321734"/>
            <a:ext cx="513641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b="1" dirty="0">
                <a:latin typeface="Calibri" panose="020F0502020204030204" pitchFamily="34" charset="0"/>
                <a:ea typeface="Arial"/>
                <a:cs typeface="Calibri" panose="020F0502020204030204" pitchFamily="34" charset="0"/>
                <a:sym typeface="Arial"/>
              </a:rPr>
              <a:t>2021 Results</a:t>
            </a:r>
            <a:endParaRPr dirty="0">
              <a:latin typeface="Calibri" panose="020F0502020204030204" pitchFamily="34" charset="0"/>
              <a:cs typeface="Calibri" panose="020F0502020204030204" pitchFamily="34" charset="0"/>
            </a:endParaRPr>
          </a:p>
        </p:txBody>
      </p:sp>
      <p:sp>
        <p:nvSpPr>
          <p:cNvPr id="242" name="Google Shape;242;p8"/>
          <p:cNvSpPr txBox="1">
            <a:spLocks noGrp="1"/>
          </p:cNvSpPr>
          <p:nvPr>
            <p:ph type="body" idx="1"/>
          </p:nvPr>
        </p:nvSpPr>
        <p:spPr>
          <a:xfrm>
            <a:off x="643468" y="1782981"/>
            <a:ext cx="5136416" cy="439398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endParaRPr dirty="0">
              <a:solidFill>
                <a:schemeClr val="bg1">
                  <a:alpha val="60000"/>
                </a:schemeClr>
              </a:solidFill>
            </a:endParaRPr>
          </a:p>
          <a:p>
            <a:pPr marL="0" marR="0" lvl="0" indent="0" algn="l" rtl="0">
              <a:lnSpc>
                <a:spcPct val="90000"/>
              </a:lnSpc>
              <a:spcBef>
                <a:spcPts val="0"/>
              </a:spcBef>
              <a:spcAft>
                <a:spcPts val="0"/>
              </a:spcAft>
              <a:buClr>
                <a:schemeClr val="dk1"/>
              </a:buClr>
              <a:buSzPts val="2000"/>
              <a:buChar char="•"/>
            </a:pPr>
            <a:r>
              <a:rPr lang="en-US" sz="2000" b="1" dirty="0">
                <a:solidFill>
                  <a:schemeClr val="bg1">
                    <a:alpha val="60000"/>
                  </a:schemeClr>
                </a:solidFill>
              </a:rPr>
              <a:t>3,196</a:t>
            </a:r>
            <a:r>
              <a:rPr lang="en-US" sz="2000" b="1" dirty="0">
                <a:solidFill>
                  <a:schemeClr val="bg1">
                    <a:alpha val="60000"/>
                  </a:schemeClr>
                </a:solidFill>
                <a:latin typeface="Calibri"/>
                <a:ea typeface="Calibri"/>
                <a:cs typeface="Calibri"/>
                <a:sym typeface="Calibri"/>
              </a:rPr>
              <a:t> </a:t>
            </a:r>
            <a:r>
              <a:rPr lang="en-US" sz="2000" dirty="0">
                <a:solidFill>
                  <a:schemeClr val="bg1">
                    <a:alpha val="60000"/>
                  </a:schemeClr>
                </a:solidFill>
                <a:latin typeface="Calibri"/>
                <a:ea typeface="Calibri"/>
                <a:cs typeface="Calibri"/>
                <a:sym typeface="Calibri"/>
              </a:rPr>
              <a:t>backpacks </a:t>
            </a:r>
            <a:r>
              <a:rPr lang="en-US" sz="2000" dirty="0">
                <a:solidFill>
                  <a:schemeClr val="bg1">
                    <a:alpha val="60000"/>
                  </a:schemeClr>
                </a:solidFill>
              </a:rPr>
              <a:t>given at live event</a:t>
            </a:r>
            <a:endParaRPr sz="2000" dirty="0">
              <a:solidFill>
                <a:schemeClr val="bg1">
                  <a:alpha val="60000"/>
                </a:schemeClr>
              </a:solidFill>
            </a:endParaRPr>
          </a:p>
          <a:p>
            <a:pPr marL="0" marR="0" lvl="0" indent="0" algn="l" rtl="0">
              <a:lnSpc>
                <a:spcPct val="90000"/>
              </a:lnSpc>
              <a:spcBef>
                <a:spcPts val="0"/>
              </a:spcBef>
              <a:spcAft>
                <a:spcPts val="0"/>
              </a:spcAft>
              <a:buSzPts val="2000"/>
              <a:buChar char="•"/>
            </a:pPr>
            <a:r>
              <a:rPr lang="en-US" sz="2000" dirty="0">
                <a:solidFill>
                  <a:schemeClr val="bg1">
                    <a:alpha val="60000"/>
                  </a:schemeClr>
                </a:solidFill>
              </a:rPr>
              <a:t>Over </a:t>
            </a:r>
            <a:r>
              <a:rPr lang="en-US" sz="2000" b="1" dirty="0">
                <a:solidFill>
                  <a:schemeClr val="bg1">
                    <a:alpha val="60000"/>
                  </a:schemeClr>
                </a:solidFill>
              </a:rPr>
              <a:t>1,500</a:t>
            </a:r>
            <a:r>
              <a:rPr lang="en-US" sz="2000" dirty="0">
                <a:solidFill>
                  <a:schemeClr val="bg1">
                    <a:alpha val="60000"/>
                  </a:schemeClr>
                </a:solidFill>
              </a:rPr>
              <a:t> backpacks given to schools</a:t>
            </a:r>
            <a:endParaRPr sz="2000" dirty="0">
              <a:solidFill>
                <a:schemeClr val="bg1">
                  <a:alpha val="60000"/>
                </a:schemeClr>
              </a:solidFill>
            </a:endParaRPr>
          </a:p>
          <a:p>
            <a:pPr marL="0" marR="0" lvl="0" indent="0" algn="l" rtl="0">
              <a:lnSpc>
                <a:spcPct val="90000"/>
              </a:lnSpc>
              <a:spcBef>
                <a:spcPts val="0"/>
              </a:spcBef>
              <a:spcAft>
                <a:spcPts val="0"/>
              </a:spcAft>
              <a:buSzPts val="2000"/>
              <a:buChar char="•"/>
            </a:pPr>
            <a:r>
              <a:rPr lang="en-US" sz="2000" b="1" dirty="0">
                <a:solidFill>
                  <a:schemeClr val="bg1">
                    <a:alpha val="60000"/>
                  </a:schemeClr>
                </a:solidFill>
              </a:rPr>
              <a:t>$57,000+</a:t>
            </a:r>
            <a:r>
              <a:rPr lang="en-US" sz="2000" dirty="0">
                <a:solidFill>
                  <a:schemeClr val="bg1">
                    <a:alpha val="60000"/>
                  </a:schemeClr>
                </a:solidFill>
              </a:rPr>
              <a:t> in Sponsorships</a:t>
            </a:r>
            <a:endParaRPr sz="2000" dirty="0">
              <a:solidFill>
                <a:schemeClr val="bg1">
                  <a:alpha val="60000"/>
                </a:schemeClr>
              </a:solidFill>
            </a:endParaRPr>
          </a:p>
          <a:p>
            <a:pPr marL="0" marR="0" lvl="0" indent="0" algn="l" rtl="0">
              <a:lnSpc>
                <a:spcPct val="90000"/>
              </a:lnSpc>
              <a:spcBef>
                <a:spcPts val="0"/>
              </a:spcBef>
              <a:spcAft>
                <a:spcPts val="0"/>
              </a:spcAft>
              <a:buSzPts val="2000"/>
              <a:buChar char="•"/>
            </a:pPr>
            <a:r>
              <a:rPr lang="en-US" sz="2000" b="1" dirty="0">
                <a:solidFill>
                  <a:schemeClr val="bg1">
                    <a:alpha val="60000"/>
                  </a:schemeClr>
                </a:solidFill>
              </a:rPr>
              <a:t>$30,000+</a:t>
            </a:r>
            <a:r>
              <a:rPr lang="en-US" sz="2000" dirty="0">
                <a:solidFill>
                  <a:schemeClr val="bg1">
                    <a:alpha val="60000"/>
                  </a:schemeClr>
                </a:solidFill>
              </a:rPr>
              <a:t> in In-Kind Donations</a:t>
            </a:r>
            <a:endParaRPr sz="2000" dirty="0">
              <a:solidFill>
                <a:schemeClr val="bg1">
                  <a:alpha val="60000"/>
                </a:schemeClr>
              </a:solidFill>
            </a:endParaRPr>
          </a:p>
          <a:p>
            <a:pPr marL="0" marR="0" lvl="0" indent="0" algn="l" rtl="0">
              <a:lnSpc>
                <a:spcPct val="90000"/>
              </a:lnSpc>
              <a:spcBef>
                <a:spcPts val="0"/>
              </a:spcBef>
              <a:spcAft>
                <a:spcPts val="0"/>
              </a:spcAft>
              <a:buSzPts val="2000"/>
              <a:buChar char="•"/>
            </a:pPr>
            <a:r>
              <a:rPr lang="en-US" sz="2000" b="1" dirty="0">
                <a:solidFill>
                  <a:schemeClr val="bg1">
                    <a:alpha val="60000"/>
                  </a:schemeClr>
                </a:solidFill>
              </a:rPr>
              <a:t>200+</a:t>
            </a:r>
            <a:r>
              <a:rPr lang="en-US" sz="2000" dirty="0">
                <a:solidFill>
                  <a:schemeClr val="bg1">
                    <a:alpha val="60000"/>
                  </a:schemeClr>
                </a:solidFill>
              </a:rPr>
              <a:t> Volunteers</a:t>
            </a:r>
            <a:endParaRPr sz="2000" dirty="0">
              <a:solidFill>
                <a:schemeClr val="bg1">
                  <a:alpha val="60000"/>
                </a:schemeClr>
              </a:solidFill>
            </a:endParaRPr>
          </a:p>
          <a:p>
            <a:pPr marL="0" marR="0" lvl="0" indent="0" algn="l" rtl="0">
              <a:lnSpc>
                <a:spcPct val="90000"/>
              </a:lnSpc>
              <a:spcBef>
                <a:spcPts val="0"/>
              </a:spcBef>
              <a:spcAft>
                <a:spcPts val="0"/>
              </a:spcAft>
              <a:buSzPts val="2000"/>
              <a:buChar char="•"/>
            </a:pPr>
            <a:r>
              <a:rPr lang="en-US" sz="2000" b="1" dirty="0">
                <a:solidFill>
                  <a:schemeClr val="bg1">
                    <a:alpha val="60000"/>
                  </a:schemeClr>
                </a:solidFill>
              </a:rPr>
              <a:t>205</a:t>
            </a:r>
            <a:r>
              <a:rPr lang="en-US" sz="2000" dirty="0">
                <a:solidFill>
                  <a:schemeClr val="bg1">
                    <a:alpha val="60000"/>
                  </a:schemeClr>
                </a:solidFill>
              </a:rPr>
              <a:t> immunizations for 80 families</a:t>
            </a:r>
            <a:endParaRPr sz="2000" dirty="0">
              <a:solidFill>
                <a:schemeClr val="bg1">
                  <a:alpha val="60000"/>
                </a:schemeClr>
              </a:solidFill>
            </a:endParaRPr>
          </a:p>
          <a:p>
            <a:pPr marL="0" marR="0" lvl="0" indent="0" algn="l" rtl="0">
              <a:lnSpc>
                <a:spcPct val="90000"/>
              </a:lnSpc>
              <a:spcBef>
                <a:spcPts val="0"/>
              </a:spcBef>
              <a:spcAft>
                <a:spcPts val="0"/>
              </a:spcAft>
              <a:buSzPts val="2000"/>
              <a:buChar char="•"/>
            </a:pPr>
            <a:r>
              <a:rPr lang="en-US" sz="2000" b="1" dirty="0">
                <a:solidFill>
                  <a:schemeClr val="bg1">
                    <a:alpha val="60000"/>
                  </a:schemeClr>
                </a:solidFill>
              </a:rPr>
              <a:t>327</a:t>
            </a:r>
            <a:r>
              <a:rPr lang="en-US" sz="2000" dirty="0">
                <a:solidFill>
                  <a:schemeClr val="bg1">
                    <a:alpha val="60000"/>
                  </a:schemeClr>
                </a:solidFill>
              </a:rPr>
              <a:t> Covid-19 Vaccines</a:t>
            </a:r>
            <a:endParaRPr sz="2000" dirty="0">
              <a:solidFill>
                <a:schemeClr val="bg1">
                  <a:alpha val="60000"/>
                </a:schemeClr>
              </a:solidFill>
            </a:endParaRPr>
          </a:p>
          <a:p>
            <a:pPr marL="228600" lvl="0" indent="-101600" algn="l" rtl="0">
              <a:lnSpc>
                <a:spcPct val="90000"/>
              </a:lnSpc>
              <a:spcBef>
                <a:spcPts val="1000"/>
              </a:spcBef>
              <a:spcAft>
                <a:spcPts val="0"/>
              </a:spcAft>
              <a:buClr>
                <a:schemeClr val="dk1"/>
              </a:buClr>
              <a:buSzPts val="2000"/>
              <a:buNone/>
            </a:pPr>
            <a:endParaRPr sz="2000" dirty="0"/>
          </a:p>
        </p:txBody>
      </p:sp>
      <p:pic>
        <p:nvPicPr>
          <p:cNvPr id="244" name="Google Shape;244;p8" descr="A picture containing transport, truck&#10;&#10;Description automatically generated"/>
          <p:cNvPicPr preferRelativeResize="0"/>
          <p:nvPr/>
        </p:nvPicPr>
        <p:blipFill rotWithShape="1">
          <a:blip r:embed="rId3">
            <a:alphaModFix/>
          </a:blip>
          <a:srcRect t="7947" r="2" b="2"/>
          <a:stretch/>
        </p:blipFill>
        <p:spPr>
          <a:xfrm>
            <a:off x="6412116" y="4570184"/>
            <a:ext cx="5779884" cy="2287816"/>
          </a:xfrm>
          <a:prstGeom prst="rect">
            <a:avLst/>
          </a:prstGeom>
          <a:noFill/>
          <a:ln>
            <a:noFill/>
          </a:ln>
        </p:spPr>
      </p:pic>
      <p:grpSp>
        <p:nvGrpSpPr>
          <p:cNvPr id="246" name="Google Shape;246;p8"/>
          <p:cNvGrpSpPr/>
          <p:nvPr/>
        </p:nvGrpSpPr>
        <p:grpSpPr>
          <a:xfrm>
            <a:off x="11123132" y="713128"/>
            <a:ext cx="1068867" cy="2126625"/>
            <a:chOff x="10918968" y="713127"/>
            <a:chExt cx="1273032" cy="2532832"/>
          </a:xfrm>
        </p:grpSpPr>
        <p:sp>
          <p:nvSpPr>
            <p:cNvPr id="247" name="Google Shape;247;p8"/>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8" name="Google Shape;248;p8"/>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49" name="Google Shape;249;p8"/>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0" name="Google Shape;250;p8"/>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descr="A picture containing outdoor&#10;&#10;Description automatically generated">
            <a:extLst>
              <a:ext uri="{FF2B5EF4-FFF2-40B4-BE49-F238E27FC236}">
                <a16:creationId xmlns:a16="http://schemas.microsoft.com/office/drawing/2014/main" id="{D5F635DE-80D4-4D51-9976-AF6D52516B2F}"/>
              </a:ext>
            </a:extLst>
          </p:cNvPr>
          <p:cNvPicPr>
            <a:picLocks noChangeAspect="1"/>
          </p:cNvPicPr>
          <p:nvPr/>
        </p:nvPicPr>
        <p:blipFill>
          <a:blip r:embed="rId4"/>
          <a:stretch>
            <a:fillRect/>
          </a:stretch>
        </p:blipFill>
        <p:spPr>
          <a:xfrm>
            <a:off x="5278518" y="38312"/>
            <a:ext cx="2471615" cy="4393982"/>
          </a:xfrm>
          <a:prstGeom prst="rect">
            <a:avLst/>
          </a:prstGeom>
        </p:spPr>
      </p:pic>
      <p:pic>
        <p:nvPicPr>
          <p:cNvPr id="5" name="Picture 4" descr="A picture containing indoor, pile, sale&#10;&#10;Description automatically generated">
            <a:extLst>
              <a:ext uri="{FF2B5EF4-FFF2-40B4-BE49-F238E27FC236}">
                <a16:creationId xmlns:a16="http://schemas.microsoft.com/office/drawing/2014/main" id="{F9A9CD72-BB75-41E9-B459-0118A7689D53}"/>
              </a:ext>
            </a:extLst>
          </p:cNvPr>
          <p:cNvPicPr>
            <a:picLocks noChangeAspect="1"/>
          </p:cNvPicPr>
          <p:nvPr/>
        </p:nvPicPr>
        <p:blipFill>
          <a:blip r:embed="rId5"/>
          <a:stretch>
            <a:fillRect/>
          </a:stretch>
        </p:blipFill>
        <p:spPr>
          <a:xfrm>
            <a:off x="8361057" y="1059172"/>
            <a:ext cx="2352261" cy="2352261"/>
          </a:xfrm>
          <a:prstGeom prst="rect">
            <a:avLst/>
          </a:prstGeom>
        </p:spPr>
      </p:pic>
      <p:sp>
        <p:nvSpPr>
          <p:cNvPr id="13" name="Google Shape;241;p8">
            <a:extLst>
              <a:ext uri="{FF2B5EF4-FFF2-40B4-BE49-F238E27FC236}">
                <a16:creationId xmlns:a16="http://schemas.microsoft.com/office/drawing/2014/main" id="{6E2129D5-EA99-48E5-932F-ABD95C6622A2}"/>
              </a:ext>
            </a:extLst>
          </p:cNvPr>
          <p:cNvSpPr txBox="1">
            <a:spLocks/>
          </p:cNvSpPr>
          <p:nvPr/>
        </p:nvSpPr>
        <p:spPr>
          <a:xfrm>
            <a:off x="795867" y="474134"/>
            <a:ext cx="5136416" cy="1135737"/>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pPr>
              <a:spcBef>
                <a:spcPts val="0"/>
              </a:spcBef>
              <a:buClr>
                <a:schemeClr val="dk1"/>
              </a:buClr>
              <a:buSzPts val="3600"/>
              <a:buFont typeface="Arial"/>
              <a:buNone/>
            </a:pPr>
            <a:r>
              <a:rPr lang="en-US" sz="3600" b="1" dirty="0">
                <a:solidFill>
                  <a:schemeClr val="bg1"/>
                </a:solidFill>
                <a:latin typeface="Calibri" panose="020F0502020204030204" pitchFamily="34" charset="0"/>
                <a:ea typeface="Arial"/>
                <a:cs typeface="Calibri" panose="020F0502020204030204" pitchFamily="34" charset="0"/>
                <a:sym typeface="Arial"/>
              </a:rPr>
              <a:t>2021 Results</a:t>
            </a:r>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12"/>
          <p:cNvSpPr txBox="1">
            <a:spLocks noGrp="1"/>
          </p:cNvSpPr>
          <p:nvPr>
            <p:ph type="title"/>
          </p:nvPr>
        </p:nvSpPr>
        <p:spPr>
          <a:xfrm>
            <a:off x="4527395" y="568705"/>
            <a:ext cx="7092176" cy="16648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2600"/>
              <a:buFont typeface="Calibri"/>
              <a:buNone/>
            </a:pPr>
            <a:r>
              <a:rPr lang="en-US" sz="2600">
                <a:solidFill>
                  <a:srgbClr val="2E75B5"/>
                </a:solidFill>
              </a:rPr>
              <a:t>The store without a cash register – for Irving staff to get FREE supplies throughout the year. Free school supplies, backpacks and uniforms are just some of the items offered!</a:t>
            </a:r>
            <a:endParaRPr/>
          </a:p>
        </p:txBody>
      </p:sp>
      <p:pic>
        <p:nvPicPr>
          <p:cNvPr id="242" name="Google Shape;242;p12" descr="Shirt with solid fill"/>
          <p:cNvPicPr preferRelativeResize="0"/>
          <p:nvPr/>
        </p:nvPicPr>
        <p:blipFill rotWithShape="1">
          <a:blip r:embed="rId3">
            <a:alphaModFix/>
          </a:blip>
          <a:srcRect/>
          <a:stretch/>
        </p:blipFill>
        <p:spPr>
          <a:xfrm>
            <a:off x="9367369" y="3942916"/>
            <a:ext cx="1523790" cy="1523790"/>
          </a:xfrm>
          <a:prstGeom prst="rect">
            <a:avLst/>
          </a:prstGeom>
          <a:noFill/>
          <a:ln>
            <a:noFill/>
          </a:ln>
        </p:spPr>
      </p:pic>
      <p:pic>
        <p:nvPicPr>
          <p:cNvPr id="243" name="Google Shape;243;p12" descr="Backpack outline"/>
          <p:cNvPicPr preferRelativeResize="0"/>
          <p:nvPr/>
        </p:nvPicPr>
        <p:blipFill rotWithShape="1">
          <a:blip r:embed="rId4">
            <a:alphaModFix/>
          </a:blip>
          <a:srcRect/>
          <a:stretch/>
        </p:blipFill>
        <p:spPr>
          <a:xfrm>
            <a:off x="5199374" y="3748210"/>
            <a:ext cx="1708123" cy="1708123"/>
          </a:xfrm>
          <a:prstGeom prst="rect">
            <a:avLst/>
          </a:prstGeom>
          <a:noFill/>
          <a:ln>
            <a:noFill/>
          </a:ln>
        </p:spPr>
      </p:pic>
      <p:pic>
        <p:nvPicPr>
          <p:cNvPr id="244" name="Google Shape;244;p12" descr="Money with solid fill"/>
          <p:cNvPicPr preferRelativeResize="0"/>
          <p:nvPr/>
        </p:nvPicPr>
        <p:blipFill rotWithShape="1">
          <a:blip r:embed="rId5">
            <a:alphaModFix/>
          </a:blip>
          <a:srcRect/>
          <a:stretch/>
        </p:blipFill>
        <p:spPr>
          <a:xfrm>
            <a:off x="1197252" y="3755480"/>
            <a:ext cx="1814312" cy="1814312"/>
          </a:xfrm>
          <a:prstGeom prst="rect">
            <a:avLst/>
          </a:prstGeom>
          <a:noFill/>
          <a:ln>
            <a:noFill/>
          </a:ln>
        </p:spPr>
      </p:pic>
      <p:sp>
        <p:nvSpPr>
          <p:cNvPr id="245" name="Google Shape;245;p12"/>
          <p:cNvSpPr txBox="1"/>
          <p:nvPr/>
        </p:nvSpPr>
        <p:spPr>
          <a:xfrm>
            <a:off x="1300841" y="5456053"/>
            <a:ext cx="160713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Financial Contributions</a:t>
            </a:r>
            <a:endParaRPr sz="1800">
              <a:solidFill>
                <a:schemeClr val="lt1"/>
              </a:solidFill>
              <a:latin typeface="Calibri"/>
              <a:ea typeface="Calibri"/>
              <a:cs typeface="Calibri"/>
              <a:sym typeface="Calibri"/>
            </a:endParaRPr>
          </a:p>
        </p:txBody>
      </p:sp>
      <p:sp>
        <p:nvSpPr>
          <p:cNvPr id="246" name="Google Shape;246;p12"/>
          <p:cNvSpPr txBox="1"/>
          <p:nvPr/>
        </p:nvSpPr>
        <p:spPr>
          <a:xfrm>
            <a:off x="3048930" y="2619368"/>
            <a:ext cx="609414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What kind of help do we receive?</a:t>
            </a:r>
            <a:endParaRPr dirty="0"/>
          </a:p>
        </p:txBody>
      </p:sp>
      <p:sp>
        <p:nvSpPr>
          <p:cNvPr id="247" name="Google Shape;247;p12"/>
          <p:cNvSpPr txBox="1"/>
          <p:nvPr/>
        </p:nvSpPr>
        <p:spPr>
          <a:xfrm>
            <a:off x="5241938" y="5466706"/>
            <a:ext cx="170812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New or gently used school and office supplies.</a:t>
            </a:r>
            <a:endParaRPr sz="1800" dirty="0">
              <a:solidFill>
                <a:schemeClr val="lt1"/>
              </a:solidFill>
              <a:latin typeface="Calibri"/>
              <a:ea typeface="Calibri"/>
              <a:cs typeface="Calibri"/>
              <a:sym typeface="Calibri"/>
            </a:endParaRPr>
          </a:p>
        </p:txBody>
      </p:sp>
      <p:sp>
        <p:nvSpPr>
          <p:cNvPr id="248" name="Google Shape;248;p12"/>
          <p:cNvSpPr txBox="1"/>
          <p:nvPr/>
        </p:nvSpPr>
        <p:spPr>
          <a:xfrm>
            <a:off x="9284024" y="5466706"/>
            <a:ext cx="183803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New or gently used coats and school uniforms.</a:t>
            </a:r>
            <a:endParaRPr sz="1800" dirty="0">
              <a:solidFill>
                <a:schemeClr val="lt1"/>
              </a:solidFill>
              <a:latin typeface="Calibri"/>
              <a:ea typeface="Calibri"/>
              <a:cs typeface="Calibri"/>
              <a:sym typeface="Calibri"/>
            </a:endParaRPr>
          </a:p>
        </p:txBody>
      </p:sp>
      <p:pic>
        <p:nvPicPr>
          <p:cNvPr id="250" name="Google Shape;250;p12" descr="A close up of a sign&#10;&#10;Description automatically generated"/>
          <p:cNvPicPr preferRelativeResize="0"/>
          <p:nvPr/>
        </p:nvPicPr>
        <p:blipFill rotWithShape="1">
          <a:blip r:embed="rId6">
            <a:alphaModFix/>
          </a:blip>
          <a:srcRect/>
          <a:stretch/>
        </p:blipFill>
        <p:spPr>
          <a:xfrm>
            <a:off x="431820" y="588101"/>
            <a:ext cx="3923809" cy="17238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0"/>
          <p:cNvSpPr/>
          <p:nvPr/>
        </p:nvSpPr>
        <p:spPr>
          <a:xfrm>
            <a:off x="0" y="0"/>
            <a:ext cx="12192000" cy="6858000"/>
          </a:xfrm>
          <a:prstGeom prst="rect">
            <a:avLst/>
          </a:prstGeom>
          <a:solidFill>
            <a:srgbClr val="4E4E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7" name="Google Shape;267;p10" descr="A picture containing drawing, plate&#10;&#10;Description automatically generated"/>
          <p:cNvPicPr preferRelativeResize="0"/>
          <p:nvPr/>
        </p:nvPicPr>
        <p:blipFill rotWithShape="1">
          <a:blip r:embed="rId3">
            <a:alphaModFix/>
          </a:blip>
          <a:srcRect l="916" r="1946"/>
          <a:stretch/>
        </p:blipFill>
        <p:spPr>
          <a:xfrm>
            <a:off x="6176433" y="2226143"/>
            <a:ext cx="5372100" cy="2405714"/>
          </a:xfrm>
          <a:prstGeom prst="rect">
            <a:avLst/>
          </a:prstGeom>
          <a:noFill/>
          <a:ln>
            <a:noFill/>
          </a:ln>
        </p:spPr>
      </p:pic>
      <p:sp>
        <p:nvSpPr>
          <p:cNvPr id="268" name="Google Shape;268;p10"/>
          <p:cNvSpPr/>
          <p:nvPr/>
        </p:nvSpPr>
        <p:spPr>
          <a:xfrm>
            <a:off x="477012" y="480060"/>
            <a:ext cx="11237976" cy="589788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6" name="Picture 2" descr="May be an image of 5 people, people standing, bicycle and outdoors">
            <a:extLst>
              <a:ext uri="{FF2B5EF4-FFF2-40B4-BE49-F238E27FC236}">
                <a16:creationId xmlns:a16="http://schemas.microsoft.com/office/drawing/2014/main" id="{C5CC6578-FD25-495F-882B-5025CE365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12" y="1341044"/>
            <a:ext cx="5699421" cy="4274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1" descr="A picture containing table, sitting, food, bag&#10;&#10;Description automatically generated"/>
          <p:cNvPicPr preferRelativeResize="0"/>
          <p:nvPr/>
        </p:nvPicPr>
        <p:blipFill rotWithShape="1">
          <a:blip r:embed="rId3">
            <a:alphaModFix/>
          </a:blip>
          <a:srcRect t="25000"/>
          <a:stretch/>
        </p:blipFill>
        <p:spPr>
          <a:xfrm rot="10800000">
            <a:off x="-1" y="10"/>
            <a:ext cx="12192000" cy="6857990"/>
          </a:xfrm>
          <a:prstGeom prst="rect">
            <a:avLst/>
          </a:prstGeom>
          <a:noFill/>
          <a:ln>
            <a:noFill/>
          </a:ln>
        </p:spPr>
      </p:pic>
      <p:sp>
        <p:nvSpPr>
          <p:cNvPr id="276" name="Google Shape;276;p11"/>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77" name="Google Shape;277;p11"/>
          <p:cNvSpPr txBox="1">
            <a:spLocks noGrp="1"/>
          </p:cNvSpPr>
          <p:nvPr>
            <p:ph type="title"/>
          </p:nvPr>
        </p:nvSpPr>
        <p:spPr>
          <a:xfrm>
            <a:off x="709448" y="1913950"/>
            <a:ext cx="4204137" cy="1342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dirty="0"/>
              <a:t>What’s for Supper? </a:t>
            </a:r>
            <a:endParaRPr dirty="0"/>
          </a:p>
        </p:txBody>
      </p:sp>
      <p:cxnSp>
        <p:nvCxnSpPr>
          <p:cNvPr id="278" name="Google Shape;278;p11"/>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
        <p:nvSpPr>
          <p:cNvPr id="279" name="Google Shape;279;p11"/>
          <p:cNvSpPr/>
          <p:nvPr/>
        </p:nvSpPr>
        <p:spPr>
          <a:xfrm>
            <a:off x="525516" y="3417573"/>
            <a:ext cx="4593021" cy="2619839"/>
          </a:xfrm>
          <a:prstGeom prst="rect">
            <a:avLst/>
          </a:prstGeom>
          <a:noFill/>
          <a:ln>
            <a:noFill/>
          </a:ln>
        </p:spPr>
        <p:txBody>
          <a:bodyPr spcFirstLastPara="1" wrap="square" lIns="91425" tIns="45700" rIns="91425" bIns="45700" anchor="ctr" anchorCtr="0">
            <a:normAutofit/>
          </a:bodyPr>
          <a:lstStyle/>
          <a:p>
            <a:pPr marL="342900" marR="0" lvl="0" indent="-342900" algn="l" rtl="0">
              <a:spcBef>
                <a:spcPts val="0"/>
              </a:spcBef>
              <a:spcAft>
                <a:spcPts val="0"/>
              </a:spcAft>
              <a:buClr>
                <a:schemeClr val="dk1"/>
              </a:buClr>
              <a:buSzPts val="1800"/>
              <a:buFont typeface="Arial" panose="020B0604020202020204" pitchFamily="34" charset="0"/>
              <a:buChar char="•"/>
            </a:pPr>
            <a:r>
              <a:rPr lang="en-US" sz="1800" b="0" i="0" u="none" strike="noStrike" cap="none" dirty="0">
                <a:solidFill>
                  <a:schemeClr val="dk1"/>
                </a:solidFill>
                <a:latin typeface="Calibri" panose="020F0502020204030204" pitchFamily="34" charset="0"/>
                <a:cs typeface="Calibri" panose="020F0502020204030204" pitchFamily="34" charset="0"/>
                <a:sym typeface="Arial"/>
              </a:rPr>
              <a:t>In the 2021, our Food for Thought Program provided </a:t>
            </a:r>
            <a:r>
              <a:rPr lang="en-US" sz="1800" b="1" i="0" u="none" strike="noStrike" cap="none" dirty="0">
                <a:solidFill>
                  <a:srgbClr val="C00000"/>
                </a:solidFill>
                <a:latin typeface="Calibri" panose="020F0502020204030204" pitchFamily="34" charset="0"/>
                <a:cs typeface="Calibri" panose="020F0502020204030204" pitchFamily="34" charset="0"/>
                <a:sym typeface="Arial"/>
              </a:rPr>
              <a:t>34,446</a:t>
            </a:r>
            <a:r>
              <a:rPr lang="en-US" sz="1800" b="0" i="0" u="none" strike="noStrike" cap="none" dirty="0">
                <a:solidFill>
                  <a:srgbClr val="C00000"/>
                </a:solidFill>
                <a:latin typeface="Calibri" panose="020F0502020204030204" pitchFamily="34" charset="0"/>
                <a:cs typeface="Calibri" panose="020F0502020204030204" pitchFamily="34" charset="0"/>
                <a:sym typeface="Arial"/>
              </a:rPr>
              <a:t> </a:t>
            </a:r>
            <a:r>
              <a:rPr lang="en-US" sz="1800" b="0" i="0" u="none" strike="noStrike" cap="none" dirty="0">
                <a:solidFill>
                  <a:schemeClr val="dk1"/>
                </a:solidFill>
                <a:latin typeface="Calibri" panose="020F0502020204030204" pitchFamily="34" charset="0"/>
                <a:cs typeface="Calibri" panose="020F0502020204030204" pitchFamily="34" charset="0"/>
                <a:sym typeface="Arial"/>
              </a:rPr>
              <a:t>weekend food bags and holiday </a:t>
            </a:r>
            <a:r>
              <a:rPr lang="en-US" sz="1800" dirty="0">
                <a:solidFill>
                  <a:schemeClr val="dk1"/>
                </a:solidFill>
                <a:latin typeface="Calibri" panose="020F0502020204030204" pitchFamily="34" charset="0"/>
                <a:cs typeface="Calibri" panose="020F0502020204030204" pitchFamily="34" charset="0"/>
              </a:rPr>
              <a:t>gift cards</a:t>
            </a:r>
            <a:r>
              <a:rPr lang="en-US" sz="1800" b="0" i="0" u="none" strike="noStrike" cap="none" dirty="0">
                <a:solidFill>
                  <a:schemeClr val="dk1"/>
                </a:solidFill>
                <a:latin typeface="Calibri" panose="020F0502020204030204" pitchFamily="34" charset="0"/>
                <a:cs typeface="Calibri" panose="020F0502020204030204" pitchFamily="34" charset="0"/>
                <a:sym typeface="Arial"/>
              </a:rPr>
              <a:t> for our students </a:t>
            </a: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chemeClr val="dk1"/>
              </a:buClr>
              <a:buSzPts val="1800"/>
              <a:buFont typeface="Arial" panose="020B0604020202020204" pitchFamily="34" charset="0"/>
              <a:buChar char="•"/>
            </a:pPr>
            <a:r>
              <a:rPr lang="en-US" sz="1800" b="0" i="0" u="none" strike="noStrike" cap="none" dirty="0">
                <a:solidFill>
                  <a:schemeClr val="dk1"/>
                </a:solidFill>
                <a:latin typeface="Calibri" panose="020F0502020204030204" pitchFamily="34" charset="0"/>
                <a:cs typeface="Calibri" panose="020F0502020204030204" pitchFamily="34" charset="0"/>
                <a:sym typeface="Arial"/>
              </a:rPr>
              <a:t>We currently serve 33 campuses and an average of 1,200 food bags </a:t>
            </a:r>
            <a:r>
              <a:rPr lang="en-US" sz="1800" b="0" i="0" u="sng" strike="noStrike" cap="none" dirty="0">
                <a:solidFill>
                  <a:schemeClr val="dk1"/>
                </a:solidFill>
                <a:latin typeface="Calibri" panose="020F0502020204030204" pitchFamily="34" charset="0"/>
                <a:cs typeface="Calibri" panose="020F0502020204030204" pitchFamily="34" charset="0"/>
                <a:sym typeface="Arial"/>
              </a:rPr>
              <a:t>each</a:t>
            </a:r>
            <a:r>
              <a:rPr lang="en-US" sz="1800" b="0" i="0" u="none" strike="noStrike" cap="none" dirty="0">
                <a:solidFill>
                  <a:schemeClr val="dk1"/>
                </a:solidFill>
                <a:latin typeface="Calibri" panose="020F0502020204030204" pitchFamily="34" charset="0"/>
                <a:cs typeface="Calibri" panose="020F0502020204030204" pitchFamily="34" charset="0"/>
                <a:sym typeface="Arial"/>
              </a:rPr>
              <a:t> week throughout the school year. </a:t>
            </a: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280" name="Google Shape;280;p11" descr="A picture containing food&#10;&#10;Description automatically generated"/>
          <p:cNvPicPr preferRelativeResize="0"/>
          <p:nvPr/>
        </p:nvPicPr>
        <p:blipFill rotWithShape="1">
          <a:blip r:embed="rId4">
            <a:alphaModFix/>
          </a:blip>
          <a:srcRect/>
          <a:stretch/>
        </p:blipFill>
        <p:spPr>
          <a:xfrm>
            <a:off x="8347646" y="728383"/>
            <a:ext cx="3067557" cy="19438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4223939" cy="3415519"/>
          </a:xfrm>
        </p:spPr>
        <p:txBody>
          <a:bodyPr/>
          <a:lstStyle/>
          <a:p>
            <a:r>
              <a:rPr lang="en-US" sz="3600" dirty="0"/>
              <a:t>Evaluation of the 3 P’s:</a:t>
            </a:r>
          </a:p>
          <a:p>
            <a:pPr marL="800100" lvl="1" indent="-342900">
              <a:buFont typeface="Wingdings" panose="05000000000000000000" pitchFamily="2" charset="2"/>
              <a:buChar char="§"/>
            </a:pPr>
            <a:r>
              <a:rPr lang="en-US" sz="2800" dirty="0"/>
              <a:t>Programs</a:t>
            </a:r>
          </a:p>
          <a:p>
            <a:pPr marL="800100" lvl="1" indent="-342900">
              <a:buFont typeface="Wingdings" panose="05000000000000000000" pitchFamily="2" charset="2"/>
              <a:buChar char="§"/>
            </a:pPr>
            <a:r>
              <a:rPr lang="en-US" sz="2800" dirty="0"/>
              <a:t>People</a:t>
            </a:r>
          </a:p>
          <a:p>
            <a:pPr marL="800100" lvl="1" indent="-342900">
              <a:buFont typeface="Wingdings" panose="05000000000000000000" pitchFamily="2" charset="2"/>
              <a:buChar char="§"/>
            </a:pPr>
            <a:r>
              <a:rPr lang="en-US" sz="2800" dirty="0"/>
              <a:t>Processes</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Evaluation of the 3 P’s</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kern="1200" dirty="0">
                <a:latin typeface="+mn-lt"/>
                <a:ea typeface="+mn-ea"/>
                <a:cs typeface="+mn-cs"/>
              </a:rPr>
              <a:t>PEOPLE</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20</a:t>
            </a:fld>
            <a:endParaRPr lang="en-US"/>
          </a:p>
        </p:txBody>
      </p:sp>
    </p:spTree>
    <p:extLst>
      <p:ext uri="{BB962C8B-B14F-4D97-AF65-F5344CB8AC3E}">
        <p14:creationId xmlns:p14="http://schemas.microsoft.com/office/powerpoint/2010/main" val="1787138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1175997"/>
            <a:ext cx="3566160" cy="3384550"/>
          </a:xfrm>
        </p:spPr>
        <p:txBody>
          <a:bodyPr>
            <a:normAutofit fontScale="90000"/>
          </a:bodyPr>
          <a:lstStyle/>
          <a:p>
            <a:r>
              <a:rPr lang="en-US" dirty="0"/>
              <a:t>Customers (donors) will never love a company (cause) until the employees (and board members) love it first. </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956808"/>
            <a:ext cx="3565524" cy="659404"/>
          </a:xfrm>
        </p:spPr>
        <p:txBody>
          <a:bodyPr/>
          <a:lstStyle/>
          <a:p>
            <a:r>
              <a:rPr lang="en-US" dirty="0"/>
              <a:t>Simon Sinek, author, Start with Why (adapted by ISF)</a:t>
            </a:r>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535809" y="656633"/>
            <a:ext cx="5132388" cy="5132388"/>
          </a:xfrm>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21</a:t>
            </a:fld>
            <a:endParaRPr lang="en-US"/>
          </a:p>
        </p:txBody>
      </p:sp>
    </p:spTree>
    <p:extLst>
      <p:ext uri="{BB962C8B-B14F-4D97-AF65-F5344CB8AC3E}">
        <p14:creationId xmlns:p14="http://schemas.microsoft.com/office/powerpoint/2010/main" val="395518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51" name="Google Shape;151;gf78e033db4_2_0"/>
          <p:cNvPicPr preferRelativeResize="0"/>
          <p:nvPr/>
        </p:nvPicPr>
        <p:blipFill rotWithShape="1">
          <a:blip r:embed="rId3">
            <a:alphaModFix/>
          </a:blip>
          <a:srcRect/>
          <a:stretch/>
        </p:blipFill>
        <p:spPr>
          <a:xfrm>
            <a:off x="10259022" y="3880423"/>
            <a:ext cx="1478750" cy="919850"/>
          </a:xfrm>
          <a:prstGeom prst="rect">
            <a:avLst/>
          </a:prstGeom>
          <a:noFill/>
          <a:ln>
            <a:noFill/>
          </a:ln>
        </p:spPr>
      </p:pic>
      <p:sp>
        <p:nvSpPr>
          <p:cNvPr id="134" name="Google Shape;134;gf78e033db4_2_0"/>
          <p:cNvSpPr txBox="1">
            <a:spLocks noGrp="1"/>
          </p:cNvSpPr>
          <p:nvPr>
            <p:ph type="title"/>
          </p:nvPr>
        </p:nvSpPr>
        <p:spPr>
          <a:xfrm>
            <a:off x="7234425" y="707700"/>
            <a:ext cx="4893000" cy="114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2800" dirty="0"/>
              <a:t>ISF Organizational Chart</a:t>
            </a:r>
            <a:endParaRPr sz="2800" dirty="0"/>
          </a:p>
        </p:txBody>
      </p:sp>
      <p:pic>
        <p:nvPicPr>
          <p:cNvPr id="135" name="Google Shape;135;gf78e033db4_2_0"/>
          <p:cNvPicPr preferRelativeResize="0"/>
          <p:nvPr/>
        </p:nvPicPr>
        <p:blipFill rotWithShape="1">
          <a:blip r:embed="rId4">
            <a:alphaModFix/>
          </a:blip>
          <a:srcRect/>
          <a:stretch/>
        </p:blipFill>
        <p:spPr>
          <a:xfrm>
            <a:off x="6067425" y="365125"/>
            <a:ext cx="57150" cy="2114550"/>
          </a:xfrm>
          <a:prstGeom prst="rect">
            <a:avLst/>
          </a:prstGeom>
          <a:noFill/>
          <a:ln>
            <a:noFill/>
          </a:ln>
        </p:spPr>
      </p:pic>
      <p:pic>
        <p:nvPicPr>
          <p:cNvPr id="136" name="Google Shape;136;gf78e033db4_2_0"/>
          <p:cNvPicPr preferRelativeResize="0"/>
          <p:nvPr/>
        </p:nvPicPr>
        <p:blipFill rotWithShape="1">
          <a:blip r:embed="rId5">
            <a:alphaModFix/>
          </a:blip>
          <a:srcRect/>
          <a:stretch/>
        </p:blipFill>
        <p:spPr>
          <a:xfrm>
            <a:off x="4714875" y="1585375"/>
            <a:ext cx="1352550" cy="57150"/>
          </a:xfrm>
          <a:prstGeom prst="rect">
            <a:avLst/>
          </a:prstGeom>
          <a:noFill/>
          <a:ln>
            <a:noFill/>
          </a:ln>
        </p:spPr>
      </p:pic>
      <p:pic>
        <p:nvPicPr>
          <p:cNvPr id="137" name="Google Shape;137;gf78e033db4_2_0"/>
          <p:cNvPicPr preferRelativeResize="0"/>
          <p:nvPr/>
        </p:nvPicPr>
        <p:blipFill rotWithShape="1">
          <a:blip r:embed="rId6">
            <a:alphaModFix/>
          </a:blip>
          <a:srcRect/>
          <a:stretch/>
        </p:blipFill>
        <p:spPr>
          <a:xfrm>
            <a:off x="1807675" y="2176250"/>
            <a:ext cx="8001000" cy="400050"/>
          </a:xfrm>
          <a:prstGeom prst="rect">
            <a:avLst/>
          </a:prstGeom>
          <a:noFill/>
          <a:ln>
            <a:noFill/>
          </a:ln>
        </p:spPr>
      </p:pic>
      <p:pic>
        <p:nvPicPr>
          <p:cNvPr id="138" name="Google Shape;138;gf78e033db4_2_0"/>
          <p:cNvPicPr preferRelativeResize="0"/>
          <p:nvPr/>
        </p:nvPicPr>
        <p:blipFill rotWithShape="1">
          <a:blip r:embed="rId7">
            <a:alphaModFix/>
          </a:blip>
          <a:srcRect/>
          <a:stretch/>
        </p:blipFill>
        <p:spPr>
          <a:xfrm>
            <a:off x="2341625" y="2176250"/>
            <a:ext cx="8267700" cy="533400"/>
          </a:xfrm>
          <a:prstGeom prst="rect">
            <a:avLst/>
          </a:prstGeom>
          <a:noFill/>
          <a:ln>
            <a:noFill/>
          </a:ln>
        </p:spPr>
      </p:pic>
      <p:pic>
        <p:nvPicPr>
          <p:cNvPr id="139" name="Google Shape;139;gf78e033db4_2_0"/>
          <p:cNvPicPr preferRelativeResize="0"/>
          <p:nvPr/>
        </p:nvPicPr>
        <p:blipFill rotWithShape="1">
          <a:blip r:embed="rId8">
            <a:alphaModFix/>
          </a:blip>
          <a:srcRect/>
          <a:stretch/>
        </p:blipFill>
        <p:spPr>
          <a:xfrm>
            <a:off x="5631063" y="242175"/>
            <a:ext cx="1404033" cy="873375"/>
          </a:xfrm>
          <a:prstGeom prst="rect">
            <a:avLst/>
          </a:prstGeom>
          <a:noFill/>
          <a:ln>
            <a:noFill/>
          </a:ln>
        </p:spPr>
      </p:pic>
      <p:pic>
        <p:nvPicPr>
          <p:cNvPr id="140" name="Google Shape;140;gf78e033db4_2_0"/>
          <p:cNvPicPr preferRelativeResize="0"/>
          <p:nvPr/>
        </p:nvPicPr>
        <p:blipFill rotWithShape="1">
          <a:blip r:embed="rId9">
            <a:alphaModFix/>
          </a:blip>
          <a:srcRect/>
          <a:stretch/>
        </p:blipFill>
        <p:spPr>
          <a:xfrm>
            <a:off x="3837000" y="1115550"/>
            <a:ext cx="1404025" cy="873370"/>
          </a:xfrm>
          <a:prstGeom prst="rect">
            <a:avLst/>
          </a:prstGeom>
          <a:noFill/>
          <a:ln>
            <a:noFill/>
          </a:ln>
        </p:spPr>
      </p:pic>
      <p:pic>
        <p:nvPicPr>
          <p:cNvPr id="141" name="Google Shape;141;gf78e033db4_2_0"/>
          <p:cNvPicPr preferRelativeResize="0"/>
          <p:nvPr/>
        </p:nvPicPr>
        <p:blipFill rotWithShape="1">
          <a:blip r:embed="rId10">
            <a:alphaModFix/>
          </a:blip>
          <a:srcRect/>
          <a:stretch/>
        </p:blipFill>
        <p:spPr>
          <a:xfrm>
            <a:off x="3118294" y="1115550"/>
            <a:ext cx="915497" cy="873375"/>
          </a:xfrm>
          <a:prstGeom prst="rect">
            <a:avLst/>
          </a:prstGeom>
          <a:noFill/>
          <a:ln>
            <a:noFill/>
          </a:ln>
        </p:spPr>
      </p:pic>
      <p:pic>
        <p:nvPicPr>
          <p:cNvPr id="142" name="Google Shape;142;gf78e033db4_2_0"/>
          <p:cNvPicPr preferRelativeResize="0"/>
          <p:nvPr/>
        </p:nvPicPr>
        <p:blipFill rotWithShape="1">
          <a:blip r:embed="rId11">
            <a:alphaModFix/>
          </a:blip>
          <a:srcRect/>
          <a:stretch/>
        </p:blipFill>
        <p:spPr>
          <a:xfrm>
            <a:off x="1571725" y="3008325"/>
            <a:ext cx="1352550" cy="841352"/>
          </a:xfrm>
          <a:prstGeom prst="rect">
            <a:avLst/>
          </a:prstGeom>
          <a:noFill/>
          <a:ln>
            <a:noFill/>
          </a:ln>
        </p:spPr>
      </p:pic>
      <p:pic>
        <p:nvPicPr>
          <p:cNvPr id="143" name="Google Shape;143;gf78e033db4_2_0"/>
          <p:cNvPicPr preferRelativeResize="0"/>
          <p:nvPr/>
        </p:nvPicPr>
        <p:blipFill rotWithShape="1">
          <a:blip r:embed="rId12">
            <a:alphaModFix/>
          </a:blip>
          <a:srcRect/>
          <a:stretch/>
        </p:blipFill>
        <p:spPr>
          <a:xfrm>
            <a:off x="976904" y="2992313"/>
            <a:ext cx="830771" cy="873375"/>
          </a:xfrm>
          <a:prstGeom prst="rect">
            <a:avLst/>
          </a:prstGeom>
          <a:noFill/>
          <a:ln>
            <a:noFill/>
          </a:ln>
        </p:spPr>
      </p:pic>
      <p:pic>
        <p:nvPicPr>
          <p:cNvPr id="144" name="Google Shape;144;gf78e033db4_2_0"/>
          <p:cNvPicPr preferRelativeResize="0"/>
          <p:nvPr/>
        </p:nvPicPr>
        <p:blipFill rotWithShape="1">
          <a:blip r:embed="rId13">
            <a:alphaModFix/>
          </a:blip>
          <a:srcRect/>
          <a:stretch/>
        </p:blipFill>
        <p:spPr>
          <a:xfrm>
            <a:off x="10101775" y="3057179"/>
            <a:ext cx="1478744" cy="902950"/>
          </a:xfrm>
          <a:prstGeom prst="rect">
            <a:avLst/>
          </a:prstGeom>
          <a:noFill/>
          <a:ln>
            <a:noFill/>
          </a:ln>
        </p:spPr>
      </p:pic>
      <p:pic>
        <p:nvPicPr>
          <p:cNvPr id="145" name="Google Shape;145;gf78e033db4_2_0"/>
          <p:cNvPicPr preferRelativeResize="0"/>
          <p:nvPr/>
        </p:nvPicPr>
        <p:blipFill rotWithShape="1">
          <a:blip r:embed="rId14">
            <a:alphaModFix/>
          </a:blip>
          <a:srcRect/>
          <a:stretch/>
        </p:blipFill>
        <p:spPr>
          <a:xfrm>
            <a:off x="5836750" y="2369951"/>
            <a:ext cx="1352550" cy="845344"/>
          </a:xfrm>
          <a:prstGeom prst="rect">
            <a:avLst/>
          </a:prstGeom>
          <a:noFill/>
          <a:ln>
            <a:noFill/>
          </a:ln>
        </p:spPr>
      </p:pic>
      <p:pic>
        <p:nvPicPr>
          <p:cNvPr id="146" name="Google Shape;146;gf78e033db4_2_0"/>
          <p:cNvPicPr preferRelativeResize="0"/>
          <p:nvPr/>
        </p:nvPicPr>
        <p:blipFill rotWithShape="1">
          <a:blip r:embed="rId15">
            <a:alphaModFix/>
          </a:blip>
          <a:srcRect/>
          <a:stretch/>
        </p:blipFill>
        <p:spPr>
          <a:xfrm>
            <a:off x="5238838" y="2382637"/>
            <a:ext cx="830775" cy="819986"/>
          </a:xfrm>
          <a:prstGeom prst="rect">
            <a:avLst/>
          </a:prstGeom>
          <a:noFill/>
          <a:ln>
            <a:noFill/>
          </a:ln>
        </p:spPr>
      </p:pic>
      <p:pic>
        <p:nvPicPr>
          <p:cNvPr id="147" name="Google Shape;147;gf78e033db4_2_0"/>
          <p:cNvPicPr preferRelativeResize="0"/>
          <p:nvPr/>
        </p:nvPicPr>
        <p:blipFill rotWithShape="1">
          <a:blip r:embed="rId16">
            <a:alphaModFix/>
          </a:blip>
          <a:srcRect l="3344"/>
          <a:stretch/>
        </p:blipFill>
        <p:spPr>
          <a:xfrm>
            <a:off x="5227125" y="3202625"/>
            <a:ext cx="884850" cy="882800"/>
          </a:xfrm>
          <a:prstGeom prst="rect">
            <a:avLst/>
          </a:prstGeom>
          <a:noFill/>
          <a:ln>
            <a:noFill/>
          </a:ln>
        </p:spPr>
      </p:pic>
      <p:pic>
        <p:nvPicPr>
          <p:cNvPr id="148" name="Google Shape;148;gf78e033db4_2_0"/>
          <p:cNvPicPr preferRelativeResize="0"/>
          <p:nvPr/>
        </p:nvPicPr>
        <p:blipFill rotWithShape="1">
          <a:blip r:embed="rId17">
            <a:alphaModFix/>
          </a:blip>
          <a:srcRect/>
          <a:stretch/>
        </p:blipFill>
        <p:spPr>
          <a:xfrm>
            <a:off x="6067425" y="3202636"/>
            <a:ext cx="1183755" cy="882800"/>
          </a:xfrm>
          <a:prstGeom prst="rect">
            <a:avLst/>
          </a:prstGeom>
          <a:noFill/>
          <a:ln>
            <a:noFill/>
          </a:ln>
        </p:spPr>
      </p:pic>
      <p:pic>
        <p:nvPicPr>
          <p:cNvPr id="149" name="Google Shape;149;gf78e033db4_2_0"/>
          <p:cNvPicPr preferRelativeResize="0"/>
          <p:nvPr/>
        </p:nvPicPr>
        <p:blipFill rotWithShape="1">
          <a:blip r:embed="rId18">
            <a:alphaModFix/>
          </a:blip>
          <a:srcRect/>
          <a:stretch/>
        </p:blipFill>
        <p:spPr>
          <a:xfrm>
            <a:off x="5846075" y="4088982"/>
            <a:ext cx="1478750" cy="908375"/>
          </a:xfrm>
          <a:prstGeom prst="rect">
            <a:avLst/>
          </a:prstGeom>
          <a:noFill/>
          <a:ln>
            <a:noFill/>
          </a:ln>
        </p:spPr>
      </p:pic>
      <p:pic>
        <p:nvPicPr>
          <p:cNvPr id="150" name="Google Shape;150;gf78e033db4_2_0"/>
          <p:cNvPicPr preferRelativeResize="0"/>
          <p:nvPr/>
        </p:nvPicPr>
        <p:blipFill rotWithShape="1">
          <a:blip r:embed="rId19">
            <a:alphaModFix/>
          </a:blip>
          <a:srcRect r="3342"/>
          <a:stretch/>
        </p:blipFill>
        <p:spPr>
          <a:xfrm>
            <a:off x="5196475" y="4085425"/>
            <a:ext cx="884850" cy="915500"/>
          </a:xfrm>
          <a:prstGeom prst="rect">
            <a:avLst/>
          </a:prstGeom>
          <a:noFill/>
          <a:ln>
            <a:noFill/>
          </a:ln>
        </p:spPr>
      </p:pic>
      <p:pic>
        <p:nvPicPr>
          <p:cNvPr id="152" name="Google Shape;152;gf78e033db4_2_0"/>
          <p:cNvPicPr preferRelativeResize="0"/>
          <p:nvPr/>
        </p:nvPicPr>
        <p:blipFill rotWithShape="1">
          <a:blip r:embed="rId20">
            <a:alphaModFix/>
          </a:blip>
          <a:srcRect r="3342"/>
          <a:stretch/>
        </p:blipFill>
        <p:spPr>
          <a:xfrm>
            <a:off x="9531425" y="3908548"/>
            <a:ext cx="884850" cy="891725"/>
          </a:xfrm>
          <a:prstGeom prst="rect">
            <a:avLst/>
          </a:prstGeom>
          <a:noFill/>
          <a:ln>
            <a:noFill/>
          </a:ln>
        </p:spPr>
      </p:pic>
      <p:pic>
        <p:nvPicPr>
          <p:cNvPr id="153" name="Google Shape;153;gf78e033db4_2_0"/>
          <p:cNvPicPr preferRelativeResize="0"/>
          <p:nvPr/>
        </p:nvPicPr>
        <p:blipFill rotWithShape="1">
          <a:blip r:embed="rId21">
            <a:alphaModFix/>
          </a:blip>
          <a:srcRect/>
          <a:stretch/>
        </p:blipFill>
        <p:spPr>
          <a:xfrm>
            <a:off x="6081325" y="4980707"/>
            <a:ext cx="1352550" cy="834782"/>
          </a:xfrm>
          <a:prstGeom prst="rect">
            <a:avLst/>
          </a:prstGeom>
          <a:noFill/>
          <a:ln>
            <a:noFill/>
          </a:ln>
        </p:spPr>
      </p:pic>
      <p:pic>
        <p:nvPicPr>
          <p:cNvPr id="154" name="Google Shape;154;gf78e033db4_2_0"/>
          <p:cNvPicPr preferRelativeResize="0"/>
          <p:nvPr/>
        </p:nvPicPr>
        <p:blipFill rotWithShape="1">
          <a:blip r:embed="rId22">
            <a:alphaModFix/>
          </a:blip>
          <a:srcRect l="8216" t="3970" r="11229" b="34181"/>
          <a:stretch/>
        </p:blipFill>
        <p:spPr>
          <a:xfrm>
            <a:off x="5227125" y="4968225"/>
            <a:ext cx="884851" cy="873375"/>
          </a:xfrm>
          <a:prstGeom prst="rect">
            <a:avLst/>
          </a:prstGeom>
          <a:noFill/>
          <a:ln>
            <a:noFill/>
          </a:ln>
        </p:spPr>
      </p:pic>
      <p:pic>
        <p:nvPicPr>
          <p:cNvPr id="155" name="Google Shape;155;gf78e033db4_2_0"/>
          <p:cNvPicPr preferRelativeResize="0"/>
          <p:nvPr/>
        </p:nvPicPr>
        <p:blipFill rotWithShape="1">
          <a:blip r:embed="rId23">
            <a:alphaModFix/>
          </a:blip>
          <a:srcRect/>
          <a:stretch/>
        </p:blipFill>
        <p:spPr>
          <a:xfrm>
            <a:off x="5201893" y="261076"/>
            <a:ext cx="570357" cy="845350"/>
          </a:xfrm>
          <a:prstGeom prst="rect">
            <a:avLst/>
          </a:prstGeom>
          <a:noFill/>
          <a:ln>
            <a:noFill/>
          </a:ln>
        </p:spPr>
      </p:pic>
      <p:pic>
        <p:nvPicPr>
          <p:cNvPr id="156" name="Google Shape;156;gf78e033db4_2_0"/>
          <p:cNvPicPr preferRelativeResize="0"/>
          <p:nvPr/>
        </p:nvPicPr>
        <p:blipFill rotWithShape="1">
          <a:blip r:embed="rId24">
            <a:alphaModFix/>
          </a:blip>
          <a:srcRect/>
          <a:stretch/>
        </p:blipFill>
        <p:spPr>
          <a:xfrm>
            <a:off x="9531425" y="3030397"/>
            <a:ext cx="1001957" cy="929731"/>
          </a:xfrm>
          <a:prstGeom prst="rect">
            <a:avLst/>
          </a:prstGeom>
          <a:noFill/>
          <a:ln>
            <a:noFill/>
          </a:ln>
        </p:spPr>
      </p:pic>
      <p:sp>
        <p:nvSpPr>
          <p:cNvPr id="2" name="TextBox 1">
            <a:extLst>
              <a:ext uri="{FF2B5EF4-FFF2-40B4-BE49-F238E27FC236}">
                <a16:creationId xmlns:a16="http://schemas.microsoft.com/office/drawing/2014/main" id="{60AC22EA-7C31-4139-A620-553783E1C187}"/>
              </a:ext>
            </a:extLst>
          </p:cNvPr>
          <p:cNvSpPr txBox="1"/>
          <p:nvPr/>
        </p:nvSpPr>
        <p:spPr>
          <a:xfrm>
            <a:off x="4360543" y="440889"/>
            <a:ext cx="646331" cy="369332"/>
          </a:xfrm>
          <a:prstGeom prst="rect">
            <a:avLst/>
          </a:prstGeom>
          <a:noFill/>
        </p:spPr>
        <p:txBody>
          <a:bodyPr wrap="none" rtlCol="0">
            <a:spAutoFit/>
          </a:bodyPr>
          <a:lstStyle/>
          <a:p>
            <a:r>
              <a:rPr lang="en-US" dirty="0"/>
              <a:t>2012</a:t>
            </a:r>
          </a:p>
        </p:txBody>
      </p:sp>
      <p:sp>
        <p:nvSpPr>
          <p:cNvPr id="3" name="TextBox 2">
            <a:extLst>
              <a:ext uri="{FF2B5EF4-FFF2-40B4-BE49-F238E27FC236}">
                <a16:creationId xmlns:a16="http://schemas.microsoft.com/office/drawing/2014/main" id="{585191F3-D450-4690-BCD7-325D13288658}"/>
              </a:ext>
            </a:extLst>
          </p:cNvPr>
          <p:cNvSpPr txBox="1"/>
          <p:nvPr/>
        </p:nvSpPr>
        <p:spPr>
          <a:xfrm flipH="1">
            <a:off x="2362435" y="1313932"/>
            <a:ext cx="915497" cy="369332"/>
          </a:xfrm>
          <a:prstGeom prst="rect">
            <a:avLst/>
          </a:prstGeom>
          <a:noFill/>
        </p:spPr>
        <p:txBody>
          <a:bodyPr wrap="square" rtlCol="0">
            <a:spAutoFit/>
          </a:bodyPr>
          <a:lstStyle/>
          <a:p>
            <a:r>
              <a:rPr lang="en-US" dirty="0"/>
              <a:t>2013</a:t>
            </a:r>
          </a:p>
        </p:txBody>
      </p:sp>
      <p:sp>
        <p:nvSpPr>
          <p:cNvPr id="4" name="TextBox 3">
            <a:extLst>
              <a:ext uri="{FF2B5EF4-FFF2-40B4-BE49-F238E27FC236}">
                <a16:creationId xmlns:a16="http://schemas.microsoft.com/office/drawing/2014/main" id="{5DF76D47-99BF-491A-B829-09CA4378B73B}"/>
              </a:ext>
            </a:extLst>
          </p:cNvPr>
          <p:cNvSpPr txBox="1"/>
          <p:nvPr/>
        </p:nvSpPr>
        <p:spPr>
          <a:xfrm>
            <a:off x="3934420" y="2586804"/>
            <a:ext cx="646331" cy="369332"/>
          </a:xfrm>
          <a:prstGeom prst="rect">
            <a:avLst/>
          </a:prstGeom>
          <a:noFill/>
        </p:spPr>
        <p:txBody>
          <a:bodyPr wrap="none" rtlCol="0">
            <a:spAutoFit/>
          </a:bodyPr>
          <a:lstStyle/>
          <a:p>
            <a:r>
              <a:rPr lang="en-US" dirty="0"/>
              <a:t>2014</a:t>
            </a:r>
          </a:p>
        </p:txBody>
      </p:sp>
      <p:sp>
        <p:nvSpPr>
          <p:cNvPr id="5" name="TextBox 4">
            <a:extLst>
              <a:ext uri="{FF2B5EF4-FFF2-40B4-BE49-F238E27FC236}">
                <a16:creationId xmlns:a16="http://schemas.microsoft.com/office/drawing/2014/main" id="{55B3FFC0-C0C0-4D62-A86A-B387CE6D43BB}"/>
              </a:ext>
            </a:extLst>
          </p:cNvPr>
          <p:cNvSpPr txBox="1"/>
          <p:nvPr/>
        </p:nvSpPr>
        <p:spPr>
          <a:xfrm>
            <a:off x="143838" y="3429000"/>
            <a:ext cx="646331" cy="369332"/>
          </a:xfrm>
          <a:prstGeom prst="rect">
            <a:avLst/>
          </a:prstGeom>
          <a:noFill/>
        </p:spPr>
        <p:txBody>
          <a:bodyPr wrap="none" rtlCol="0">
            <a:spAutoFit/>
          </a:bodyPr>
          <a:lstStyle/>
          <a:p>
            <a:r>
              <a:rPr lang="en-US" dirty="0"/>
              <a:t>2021</a:t>
            </a:r>
          </a:p>
        </p:txBody>
      </p:sp>
      <p:sp>
        <p:nvSpPr>
          <p:cNvPr id="6" name="TextBox 5">
            <a:extLst>
              <a:ext uri="{FF2B5EF4-FFF2-40B4-BE49-F238E27FC236}">
                <a16:creationId xmlns:a16="http://schemas.microsoft.com/office/drawing/2014/main" id="{ED52C07B-B03A-49CE-B967-66CBD8E7F45E}"/>
              </a:ext>
            </a:extLst>
          </p:cNvPr>
          <p:cNvSpPr txBox="1"/>
          <p:nvPr/>
        </p:nvSpPr>
        <p:spPr>
          <a:xfrm>
            <a:off x="8484822" y="3323988"/>
            <a:ext cx="646331" cy="369332"/>
          </a:xfrm>
          <a:prstGeom prst="rect">
            <a:avLst/>
          </a:prstGeom>
          <a:noFill/>
        </p:spPr>
        <p:txBody>
          <a:bodyPr wrap="none" rtlCol="0">
            <a:spAutoFit/>
          </a:bodyPr>
          <a:lstStyle/>
          <a:p>
            <a:r>
              <a:rPr lang="en-US" dirty="0"/>
              <a:t>2021</a:t>
            </a:r>
          </a:p>
        </p:txBody>
      </p:sp>
      <p:sp>
        <p:nvSpPr>
          <p:cNvPr id="7" name="TextBox 6">
            <a:extLst>
              <a:ext uri="{FF2B5EF4-FFF2-40B4-BE49-F238E27FC236}">
                <a16:creationId xmlns:a16="http://schemas.microsoft.com/office/drawing/2014/main" id="{524CED21-D22C-4EB8-9773-B0E26B05FD5E}"/>
              </a:ext>
            </a:extLst>
          </p:cNvPr>
          <p:cNvSpPr txBox="1"/>
          <p:nvPr/>
        </p:nvSpPr>
        <p:spPr>
          <a:xfrm>
            <a:off x="8483305" y="4173837"/>
            <a:ext cx="646331" cy="369332"/>
          </a:xfrm>
          <a:prstGeom prst="rect">
            <a:avLst/>
          </a:prstGeom>
          <a:noFill/>
        </p:spPr>
        <p:txBody>
          <a:bodyPr wrap="none" rtlCol="0">
            <a:spAutoFit/>
          </a:bodyPr>
          <a:lstStyle/>
          <a:p>
            <a:r>
              <a:rPr lang="en-US" dirty="0"/>
              <a:t>2019</a:t>
            </a:r>
          </a:p>
        </p:txBody>
      </p:sp>
      <p:sp>
        <p:nvSpPr>
          <p:cNvPr id="8" name="TextBox 7">
            <a:extLst>
              <a:ext uri="{FF2B5EF4-FFF2-40B4-BE49-F238E27FC236}">
                <a16:creationId xmlns:a16="http://schemas.microsoft.com/office/drawing/2014/main" id="{E4430699-99AE-4785-9189-E40AEBD9DCA5}"/>
              </a:ext>
            </a:extLst>
          </p:cNvPr>
          <p:cNvSpPr txBox="1"/>
          <p:nvPr/>
        </p:nvSpPr>
        <p:spPr>
          <a:xfrm>
            <a:off x="4068544" y="3539164"/>
            <a:ext cx="646331" cy="369332"/>
          </a:xfrm>
          <a:prstGeom prst="rect">
            <a:avLst/>
          </a:prstGeom>
          <a:noFill/>
        </p:spPr>
        <p:txBody>
          <a:bodyPr wrap="none" rtlCol="0">
            <a:spAutoFit/>
          </a:bodyPr>
          <a:lstStyle/>
          <a:p>
            <a:r>
              <a:rPr lang="en-US" dirty="0"/>
              <a:t>2020</a:t>
            </a:r>
          </a:p>
        </p:txBody>
      </p:sp>
      <p:sp>
        <p:nvSpPr>
          <p:cNvPr id="9" name="TextBox 8">
            <a:extLst>
              <a:ext uri="{FF2B5EF4-FFF2-40B4-BE49-F238E27FC236}">
                <a16:creationId xmlns:a16="http://schemas.microsoft.com/office/drawing/2014/main" id="{B06B5599-0B8D-4629-8676-7B66A4CD5FD1}"/>
              </a:ext>
            </a:extLst>
          </p:cNvPr>
          <p:cNvSpPr txBox="1"/>
          <p:nvPr/>
        </p:nvSpPr>
        <p:spPr>
          <a:xfrm>
            <a:off x="4186345" y="4412384"/>
            <a:ext cx="646331" cy="369332"/>
          </a:xfrm>
          <a:prstGeom prst="rect">
            <a:avLst/>
          </a:prstGeom>
          <a:noFill/>
        </p:spPr>
        <p:txBody>
          <a:bodyPr wrap="none" rtlCol="0">
            <a:spAutoFit/>
          </a:bodyPr>
          <a:lstStyle/>
          <a:p>
            <a:r>
              <a:rPr lang="en-US" dirty="0"/>
              <a:t>2021</a:t>
            </a:r>
          </a:p>
        </p:txBody>
      </p:sp>
      <p:sp>
        <p:nvSpPr>
          <p:cNvPr id="10" name="TextBox 9">
            <a:extLst>
              <a:ext uri="{FF2B5EF4-FFF2-40B4-BE49-F238E27FC236}">
                <a16:creationId xmlns:a16="http://schemas.microsoft.com/office/drawing/2014/main" id="{D823C684-A99A-4F3C-BDA7-FCC36C58C14E}"/>
              </a:ext>
            </a:extLst>
          </p:cNvPr>
          <p:cNvSpPr txBox="1"/>
          <p:nvPr/>
        </p:nvSpPr>
        <p:spPr>
          <a:xfrm>
            <a:off x="4299343" y="5373118"/>
            <a:ext cx="646331" cy="369332"/>
          </a:xfrm>
          <a:prstGeom prst="rect">
            <a:avLst/>
          </a:prstGeom>
          <a:noFill/>
        </p:spPr>
        <p:txBody>
          <a:bodyPr wrap="none" rtlCol="0">
            <a:spAutoFit/>
          </a:bodyPr>
          <a:lstStyle/>
          <a:p>
            <a:r>
              <a:rPr lang="en-US" dirty="0"/>
              <a:t>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anim calcmode="lin" valueType="num">
                                      <p:cBhvr>
                                        <p:cTn id="13" dur="1000" fill="hold"/>
                                        <p:tgtEl>
                                          <p:spTgt spid="139"/>
                                        </p:tgtEl>
                                        <p:attrNameLst>
                                          <p:attrName>ppt_x</p:attrName>
                                        </p:attrNameLst>
                                      </p:cBhvr>
                                      <p:tavLst>
                                        <p:tav tm="0">
                                          <p:val>
                                            <p:strVal val="#ppt_x"/>
                                          </p:val>
                                        </p:tav>
                                        <p:tav tm="100000">
                                          <p:val>
                                            <p:strVal val="#ppt_x"/>
                                          </p:val>
                                        </p:tav>
                                      </p:tavLst>
                                    </p:anim>
                                    <p:anim calcmode="lin" valueType="num">
                                      <p:cBhvr>
                                        <p:cTn id="14" dur="1000" fill="hold"/>
                                        <p:tgtEl>
                                          <p:spTgt spid="1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4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0"/>
                                  </p:stCondLst>
                                  <p:childTnLst>
                                    <p:set>
                                      <p:cBhvr>
                                        <p:cTn id="27" dur="1" fill="hold">
                                          <p:stCondLst>
                                            <p:cond delay="0"/>
                                          </p:stCondLst>
                                        </p:cTn>
                                        <p:tgtEl>
                                          <p:spTgt spid="141"/>
                                        </p:tgtEl>
                                        <p:attrNameLst>
                                          <p:attrName>style.visibility</p:attrName>
                                        </p:attrNameLst>
                                      </p:cBhvr>
                                      <p:to>
                                        <p:strVal val="visible"/>
                                      </p:to>
                                    </p:set>
                                    <p:animEffect transition="in" filter="fade">
                                      <p:cBhvr>
                                        <p:cTn id="28" dur="1000"/>
                                        <p:tgtEl>
                                          <p:spTgt spid="141"/>
                                        </p:tgtEl>
                                      </p:cBhvr>
                                    </p:animEffect>
                                    <p:anim calcmode="lin" valueType="num">
                                      <p:cBhvr>
                                        <p:cTn id="29" dur="1000" fill="hold"/>
                                        <p:tgtEl>
                                          <p:spTgt spid="141"/>
                                        </p:tgtEl>
                                        <p:attrNameLst>
                                          <p:attrName>ppt_x</p:attrName>
                                        </p:attrNameLst>
                                      </p:cBhvr>
                                      <p:tavLst>
                                        <p:tav tm="0">
                                          <p:val>
                                            <p:strVal val="#ppt_x"/>
                                          </p:val>
                                        </p:tav>
                                        <p:tav tm="100000">
                                          <p:val>
                                            <p:strVal val="#ppt_x"/>
                                          </p:val>
                                        </p:tav>
                                      </p:tavLst>
                                    </p:anim>
                                    <p:anim calcmode="lin" valueType="num">
                                      <p:cBhvr>
                                        <p:cTn id="30" dur="1000" fill="hold"/>
                                        <p:tgtEl>
                                          <p:spTgt spid="14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1000"/>
                                        <p:tgtEl>
                                          <p:spTgt spid="140"/>
                                        </p:tgtEl>
                                      </p:cBhvr>
                                    </p:animEffect>
                                    <p:anim calcmode="lin" valueType="num">
                                      <p:cBhvr>
                                        <p:cTn id="34" dur="1000" fill="hold"/>
                                        <p:tgtEl>
                                          <p:spTgt spid="140"/>
                                        </p:tgtEl>
                                        <p:attrNameLst>
                                          <p:attrName>ppt_x</p:attrName>
                                        </p:attrNameLst>
                                      </p:cBhvr>
                                      <p:tavLst>
                                        <p:tav tm="0">
                                          <p:val>
                                            <p:strVal val="#ppt_x"/>
                                          </p:val>
                                        </p:tav>
                                        <p:tav tm="100000">
                                          <p:val>
                                            <p:strVal val="#ppt_x"/>
                                          </p:val>
                                        </p:tav>
                                      </p:tavLst>
                                    </p:anim>
                                    <p:anim calcmode="lin" valueType="num">
                                      <p:cBhvr>
                                        <p:cTn id="35" dur="1000" fill="hold"/>
                                        <p:tgtEl>
                                          <p:spTgt spid="140"/>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42" presetClass="entr" presetSubtype="0" fill="hold" grpId="0" nodeType="afterEffect">
                                  <p:stCondLst>
                                    <p:cond delay="400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4000"/>
                                  </p:stCondLst>
                                  <p:childTnLst>
                                    <p:set>
                                      <p:cBhvr>
                                        <p:cTn id="43" dur="1" fill="hold">
                                          <p:stCondLst>
                                            <p:cond delay="0"/>
                                          </p:stCondLst>
                                        </p:cTn>
                                        <p:tgtEl>
                                          <p:spTgt spid="146"/>
                                        </p:tgtEl>
                                        <p:attrNameLst>
                                          <p:attrName>style.visibility</p:attrName>
                                        </p:attrNameLst>
                                      </p:cBhvr>
                                      <p:to>
                                        <p:strVal val="visible"/>
                                      </p:to>
                                    </p:set>
                                    <p:animEffect transition="in" filter="fade">
                                      <p:cBhvr>
                                        <p:cTn id="44" dur="1000"/>
                                        <p:tgtEl>
                                          <p:spTgt spid="146"/>
                                        </p:tgtEl>
                                      </p:cBhvr>
                                    </p:animEffect>
                                    <p:anim calcmode="lin" valueType="num">
                                      <p:cBhvr>
                                        <p:cTn id="45" dur="1000" fill="hold"/>
                                        <p:tgtEl>
                                          <p:spTgt spid="146"/>
                                        </p:tgtEl>
                                        <p:attrNameLst>
                                          <p:attrName>ppt_x</p:attrName>
                                        </p:attrNameLst>
                                      </p:cBhvr>
                                      <p:tavLst>
                                        <p:tav tm="0">
                                          <p:val>
                                            <p:strVal val="#ppt_x"/>
                                          </p:val>
                                        </p:tav>
                                        <p:tav tm="100000">
                                          <p:val>
                                            <p:strVal val="#ppt_x"/>
                                          </p:val>
                                        </p:tav>
                                      </p:tavLst>
                                    </p:anim>
                                    <p:anim calcmode="lin" valueType="num">
                                      <p:cBhvr>
                                        <p:cTn id="46" dur="1000" fill="hold"/>
                                        <p:tgtEl>
                                          <p:spTgt spid="14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4000"/>
                                  </p:stCondLst>
                                  <p:childTnLst>
                                    <p:set>
                                      <p:cBhvr>
                                        <p:cTn id="48" dur="1" fill="hold">
                                          <p:stCondLst>
                                            <p:cond delay="0"/>
                                          </p:stCondLst>
                                        </p:cTn>
                                        <p:tgtEl>
                                          <p:spTgt spid="145"/>
                                        </p:tgtEl>
                                        <p:attrNameLst>
                                          <p:attrName>style.visibility</p:attrName>
                                        </p:attrNameLst>
                                      </p:cBhvr>
                                      <p:to>
                                        <p:strVal val="visible"/>
                                      </p:to>
                                    </p:set>
                                    <p:animEffect transition="in" filter="fade">
                                      <p:cBhvr>
                                        <p:cTn id="49" dur="1000"/>
                                        <p:tgtEl>
                                          <p:spTgt spid="145"/>
                                        </p:tgtEl>
                                      </p:cBhvr>
                                    </p:animEffect>
                                    <p:anim calcmode="lin" valueType="num">
                                      <p:cBhvr>
                                        <p:cTn id="50" dur="1000" fill="hold"/>
                                        <p:tgtEl>
                                          <p:spTgt spid="145"/>
                                        </p:tgtEl>
                                        <p:attrNameLst>
                                          <p:attrName>ppt_x</p:attrName>
                                        </p:attrNameLst>
                                      </p:cBhvr>
                                      <p:tavLst>
                                        <p:tav tm="0">
                                          <p:val>
                                            <p:strVal val="#ppt_x"/>
                                          </p:val>
                                        </p:tav>
                                        <p:tav tm="100000">
                                          <p:val>
                                            <p:strVal val="#ppt_x"/>
                                          </p:val>
                                        </p:tav>
                                      </p:tavLst>
                                    </p:anim>
                                    <p:anim calcmode="lin" valueType="num">
                                      <p:cBhvr>
                                        <p:cTn id="51" dur="1000" fill="hold"/>
                                        <p:tgtEl>
                                          <p:spTgt spid="145"/>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42" presetClass="entr" presetSubtype="0" fill="hold" grpId="0" nodeType="afterEffect">
                                  <p:stCondLst>
                                    <p:cond delay="400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4000"/>
                                  </p:stCondLst>
                                  <p:childTnLst>
                                    <p:set>
                                      <p:cBhvr>
                                        <p:cTn id="59" dur="1" fill="hold">
                                          <p:stCondLst>
                                            <p:cond delay="0"/>
                                          </p:stCondLst>
                                        </p:cTn>
                                        <p:tgtEl>
                                          <p:spTgt spid="152"/>
                                        </p:tgtEl>
                                        <p:attrNameLst>
                                          <p:attrName>style.visibility</p:attrName>
                                        </p:attrNameLst>
                                      </p:cBhvr>
                                      <p:to>
                                        <p:strVal val="visible"/>
                                      </p:to>
                                    </p:set>
                                    <p:animEffect transition="in" filter="fade">
                                      <p:cBhvr>
                                        <p:cTn id="60" dur="1000"/>
                                        <p:tgtEl>
                                          <p:spTgt spid="152"/>
                                        </p:tgtEl>
                                      </p:cBhvr>
                                    </p:animEffect>
                                    <p:anim calcmode="lin" valueType="num">
                                      <p:cBhvr>
                                        <p:cTn id="61" dur="1000" fill="hold"/>
                                        <p:tgtEl>
                                          <p:spTgt spid="152"/>
                                        </p:tgtEl>
                                        <p:attrNameLst>
                                          <p:attrName>ppt_x</p:attrName>
                                        </p:attrNameLst>
                                      </p:cBhvr>
                                      <p:tavLst>
                                        <p:tav tm="0">
                                          <p:val>
                                            <p:strVal val="#ppt_x"/>
                                          </p:val>
                                        </p:tav>
                                        <p:tav tm="100000">
                                          <p:val>
                                            <p:strVal val="#ppt_x"/>
                                          </p:val>
                                        </p:tav>
                                      </p:tavLst>
                                    </p:anim>
                                    <p:anim calcmode="lin" valueType="num">
                                      <p:cBhvr>
                                        <p:cTn id="62" dur="1000" fill="hold"/>
                                        <p:tgtEl>
                                          <p:spTgt spid="15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4000"/>
                                  </p:stCondLst>
                                  <p:childTnLst>
                                    <p:set>
                                      <p:cBhvr>
                                        <p:cTn id="64" dur="1" fill="hold">
                                          <p:stCondLst>
                                            <p:cond delay="0"/>
                                          </p:stCondLst>
                                        </p:cTn>
                                        <p:tgtEl>
                                          <p:spTgt spid="151"/>
                                        </p:tgtEl>
                                        <p:attrNameLst>
                                          <p:attrName>style.visibility</p:attrName>
                                        </p:attrNameLst>
                                      </p:cBhvr>
                                      <p:to>
                                        <p:strVal val="visible"/>
                                      </p:to>
                                    </p:set>
                                    <p:animEffect transition="in" filter="fade">
                                      <p:cBhvr>
                                        <p:cTn id="65" dur="1000"/>
                                        <p:tgtEl>
                                          <p:spTgt spid="151"/>
                                        </p:tgtEl>
                                      </p:cBhvr>
                                    </p:animEffect>
                                    <p:anim calcmode="lin" valueType="num">
                                      <p:cBhvr>
                                        <p:cTn id="66" dur="1000" fill="hold"/>
                                        <p:tgtEl>
                                          <p:spTgt spid="151"/>
                                        </p:tgtEl>
                                        <p:attrNameLst>
                                          <p:attrName>ppt_x</p:attrName>
                                        </p:attrNameLst>
                                      </p:cBhvr>
                                      <p:tavLst>
                                        <p:tav tm="0">
                                          <p:val>
                                            <p:strVal val="#ppt_x"/>
                                          </p:val>
                                        </p:tav>
                                        <p:tav tm="100000">
                                          <p:val>
                                            <p:strVal val="#ppt_x"/>
                                          </p:val>
                                        </p:tav>
                                      </p:tavLst>
                                    </p:anim>
                                    <p:anim calcmode="lin" valueType="num">
                                      <p:cBhvr>
                                        <p:cTn id="67" dur="1000" fill="hold"/>
                                        <p:tgtEl>
                                          <p:spTgt spid="151"/>
                                        </p:tgtEl>
                                        <p:attrNameLst>
                                          <p:attrName>ppt_y</p:attrName>
                                        </p:attrNameLst>
                                      </p:cBhvr>
                                      <p:tavLst>
                                        <p:tav tm="0">
                                          <p:val>
                                            <p:strVal val="#ppt_y+.1"/>
                                          </p:val>
                                        </p:tav>
                                        <p:tav tm="100000">
                                          <p:val>
                                            <p:strVal val="#ppt_y"/>
                                          </p:val>
                                        </p:tav>
                                      </p:tavLst>
                                    </p:anim>
                                  </p:childTnLst>
                                </p:cTn>
                              </p:par>
                            </p:childTnLst>
                          </p:cTn>
                        </p:par>
                        <p:par>
                          <p:cTn id="68" fill="hold">
                            <p:stCondLst>
                              <p:cond delay="17000"/>
                            </p:stCondLst>
                            <p:childTnLst>
                              <p:par>
                                <p:cTn id="69" presetID="42" presetClass="entr" presetSubtype="0" fill="hold" grpId="0" nodeType="afterEffect">
                                  <p:stCondLst>
                                    <p:cond delay="400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1000" fill="hold"/>
                                        <p:tgtEl>
                                          <p:spTgt spid="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0"/>
                                  </p:stCondLst>
                                  <p:childTnLst>
                                    <p:set>
                                      <p:cBhvr>
                                        <p:cTn id="75" dur="1" fill="hold">
                                          <p:stCondLst>
                                            <p:cond delay="0"/>
                                          </p:stCondLst>
                                        </p:cTn>
                                        <p:tgtEl>
                                          <p:spTgt spid="147"/>
                                        </p:tgtEl>
                                        <p:attrNameLst>
                                          <p:attrName>style.visibility</p:attrName>
                                        </p:attrNameLst>
                                      </p:cBhvr>
                                      <p:to>
                                        <p:strVal val="visible"/>
                                      </p:to>
                                    </p:set>
                                    <p:animEffect transition="in" filter="fade">
                                      <p:cBhvr>
                                        <p:cTn id="76" dur="1000"/>
                                        <p:tgtEl>
                                          <p:spTgt spid="147"/>
                                        </p:tgtEl>
                                      </p:cBhvr>
                                    </p:animEffect>
                                    <p:anim calcmode="lin" valueType="num">
                                      <p:cBhvr>
                                        <p:cTn id="77" dur="1000" fill="hold"/>
                                        <p:tgtEl>
                                          <p:spTgt spid="147"/>
                                        </p:tgtEl>
                                        <p:attrNameLst>
                                          <p:attrName>ppt_x</p:attrName>
                                        </p:attrNameLst>
                                      </p:cBhvr>
                                      <p:tavLst>
                                        <p:tav tm="0">
                                          <p:val>
                                            <p:strVal val="#ppt_x"/>
                                          </p:val>
                                        </p:tav>
                                        <p:tav tm="100000">
                                          <p:val>
                                            <p:strVal val="#ppt_x"/>
                                          </p:val>
                                        </p:tav>
                                      </p:tavLst>
                                    </p:anim>
                                    <p:anim calcmode="lin" valueType="num">
                                      <p:cBhvr>
                                        <p:cTn id="78" dur="1000" fill="hold"/>
                                        <p:tgtEl>
                                          <p:spTgt spid="147"/>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0"/>
                                  </p:stCondLst>
                                  <p:childTnLst>
                                    <p:set>
                                      <p:cBhvr>
                                        <p:cTn id="80" dur="1" fill="hold">
                                          <p:stCondLst>
                                            <p:cond delay="0"/>
                                          </p:stCondLst>
                                        </p:cTn>
                                        <p:tgtEl>
                                          <p:spTgt spid="148"/>
                                        </p:tgtEl>
                                        <p:attrNameLst>
                                          <p:attrName>style.visibility</p:attrName>
                                        </p:attrNameLst>
                                      </p:cBhvr>
                                      <p:to>
                                        <p:strVal val="visible"/>
                                      </p:to>
                                    </p:set>
                                    <p:animEffect transition="in" filter="fade">
                                      <p:cBhvr>
                                        <p:cTn id="81" dur="1000"/>
                                        <p:tgtEl>
                                          <p:spTgt spid="148"/>
                                        </p:tgtEl>
                                      </p:cBhvr>
                                    </p:animEffect>
                                    <p:anim calcmode="lin" valueType="num">
                                      <p:cBhvr>
                                        <p:cTn id="82" dur="1000" fill="hold"/>
                                        <p:tgtEl>
                                          <p:spTgt spid="148"/>
                                        </p:tgtEl>
                                        <p:attrNameLst>
                                          <p:attrName>ppt_x</p:attrName>
                                        </p:attrNameLst>
                                      </p:cBhvr>
                                      <p:tavLst>
                                        <p:tav tm="0">
                                          <p:val>
                                            <p:strVal val="#ppt_x"/>
                                          </p:val>
                                        </p:tav>
                                        <p:tav tm="100000">
                                          <p:val>
                                            <p:strVal val="#ppt_x"/>
                                          </p:val>
                                        </p:tav>
                                      </p:tavLst>
                                    </p:anim>
                                    <p:anim calcmode="lin" valueType="num">
                                      <p:cBhvr>
                                        <p:cTn id="83" dur="1000" fill="hold"/>
                                        <p:tgtEl>
                                          <p:spTgt spid="148"/>
                                        </p:tgtEl>
                                        <p:attrNameLst>
                                          <p:attrName>ppt_y</p:attrName>
                                        </p:attrNameLst>
                                      </p:cBhvr>
                                      <p:tavLst>
                                        <p:tav tm="0">
                                          <p:val>
                                            <p:strVal val="#ppt_y+.1"/>
                                          </p:val>
                                        </p:tav>
                                        <p:tav tm="100000">
                                          <p:val>
                                            <p:strVal val="#ppt_y"/>
                                          </p:val>
                                        </p:tav>
                                      </p:tavLst>
                                    </p:anim>
                                  </p:childTnLst>
                                </p:cTn>
                              </p:par>
                            </p:childTnLst>
                          </p:cTn>
                        </p:par>
                        <p:par>
                          <p:cTn id="84" fill="hold">
                            <p:stCondLst>
                              <p:cond delay="22000"/>
                            </p:stCondLst>
                            <p:childTnLst>
                              <p:par>
                                <p:cTn id="85" presetID="42" presetClass="entr" presetSubtype="0" fill="hold" grpId="0" nodeType="afterEffect">
                                  <p:stCondLst>
                                    <p:cond delay="400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1000"/>
                                        <p:tgtEl>
                                          <p:spTgt spid="5"/>
                                        </p:tgtEl>
                                      </p:cBhvr>
                                    </p:animEffect>
                                    <p:anim calcmode="lin" valueType="num">
                                      <p:cBhvr>
                                        <p:cTn id="88" dur="1000" fill="hold"/>
                                        <p:tgtEl>
                                          <p:spTgt spid="5"/>
                                        </p:tgtEl>
                                        <p:attrNameLst>
                                          <p:attrName>ppt_x</p:attrName>
                                        </p:attrNameLst>
                                      </p:cBhvr>
                                      <p:tavLst>
                                        <p:tav tm="0">
                                          <p:val>
                                            <p:strVal val="#ppt_x"/>
                                          </p:val>
                                        </p:tav>
                                        <p:tav tm="100000">
                                          <p:val>
                                            <p:strVal val="#ppt_x"/>
                                          </p:val>
                                        </p:tav>
                                      </p:tavLst>
                                    </p:anim>
                                    <p:anim calcmode="lin" valueType="num">
                                      <p:cBhvr>
                                        <p:cTn id="89" dur="1000" fill="hold"/>
                                        <p:tgtEl>
                                          <p:spTgt spid="5"/>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4000"/>
                                  </p:stCondLst>
                                  <p:childTnLst>
                                    <p:set>
                                      <p:cBhvr>
                                        <p:cTn id="91" dur="1" fill="hold">
                                          <p:stCondLst>
                                            <p:cond delay="0"/>
                                          </p:stCondLst>
                                        </p:cTn>
                                        <p:tgtEl>
                                          <p:spTgt spid="143"/>
                                        </p:tgtEl>
                                        <p:attrNameLst>
                                          <p:attrName>style.visibility</p:attrName>
                                        </p:attrNameLst>
                                      </p:cBhvr>
                                      <p:to>
                                        <p:strVal val="visible"/>
                                      </p:to>
                                    </p:set>
                                    <p:animEffect transition="in" filter="fade">
                                      <p:cBhvr>
                                        <p:cTn id="92" dur="1000"/>
                                        <p:tgtEl>
                                          <p:spTgt spid="143"/>
                                        </p:tgtEl>
                                      </p:cBhvr>
                                    </p:animEffect>
                                    <p:anim calcmode="lin" valueType="num">
                                      <p:cBhvr>
                                        <p:cTn id="93" dur="1000" fill="hold"/>
                                        <p:tgtEl>
                                          <p:spTgt spid="143"/>
                                        </p:tgtEl>
                                        <p:attrNameLst>
                                          <p:attrName>ppt_x</p:attrName>
                                        </p:attrNameLst>
                                      </p:cBhvr>
                                      <p:tavLst>
                                        <p:tav tm="0">
                                          <p:val>
                                            <p:strVal val="#ppt_x"/>
                                          </p:val>
                                        </p:tav>
                                        <p:tav tm="100000">
                                          <p:val>
                                            <p:strVal val="#ppt_x"/>
                                          </p:val>
                                        </p:tav>
                                      </p:tavLst>
                                    </p:anim>
                                    <p:anim calcmode="lin" valueType="num">
                                      <p:cBhvr>
                                        <p:cTn id="94" dur="1000" fill="hold"/>
                                        <p:tgtEl>
                                          <p:spTgt spid="14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4000"/>
                                  </p:stCondLst>
                                  <p:childTnLst>
                                    <p:set>
                                      <p:cBhvr>
                                        <p:cTn id="96" dur="1" fill="hold">
                                          <p:stCondLst>
                                            <p:cond delay="0"/>
                                          </p:stCondLst>
                                        </p:cTn>
                                        <p:tgtEl>
                                          <p:spTgt spid="142"/>
                                        </p:tgtEl>
                                        <p:attrNameLst>
                                          <p:attrName>style.visibility</p:attrName>
                                        </p:attrNameLst>
                                      </p:cBhvr>
                                      <p:to>
                                        <p:strVal val="visible"/>
                                      </p:to>
                                    </p:set>
                                    <p:animEffect transition="in" filter="fade">
                                      <p:cBhvr>
                                        <p:cTn id="97" dur="1000"/>
                                        <p:tgtEl>
                                          <p:spTgt spid="142"/>
                                        </p:tgtEl>
                                      </p:cBhvr>
                                    </p:animEffect>
                                    <p:anim calcmode="lin" valueType="num">
                                      <p:cBhvr>
                                        <p:cTn id="98" dur="1000" fill="hold"/>
                                        <p:tgtEl>
                                          <p:spTgt spid="142"/>
                                        </p:tgtEl>
                                        <p:attrNameLst>
                                          <p:attrName>ppt_x</p:attrName>
                                        </p:attrNameLst>
                                      </p:cBhvr>
                                      <p:tavLst>
                                        <p:tav tm="0">
                                          <p:val>
                                            <p:strVal val="#ppt_x"/>
                                          </p:val>
                                        </p:tav>
                                        <p:tav tm="100000">
                                          <p:val>
                                            <p:strVal val="#ppt_x"/>
                                          </p:val>
                                        </p:tav>
                                      </p:tavLst>
                                    </p:anim>
                                    <p:anim calcmode="lin" valueType="num">
                                      <p:cBhvr>
                                        <p:cTn id="99" dur="1000" fill="hold"/>
                                        <p:tgtEl>
                                          <p:spTgt spid="142"/>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4000"/>
                                  </p:stCondLst>
                                  <p:childTnLst>
                                    <p:set>
                                      <p:cBhvr>
                                        <p:cTn id="101" dur="1" fill="hold">
                                          <p:stCondLst>
                                            <p:cond delay="0"/>
                                          </p:stCondLst>
                                        </p:cTn>
                                        <p:tgtEl>
                                          <p:spTgt spid="150"/>
                                        </p:tgtEl>
                                        <p:attrNameLst>
                                          <p:attrName>style.visibility</p:attrName>
                                        </p:attrNameLst>
                                      </p:cBhvr>
                                      <p:to>
                                        <p:strVal val="visible"/>
                                      </p:to>
                                    </p:set>
                                    <p:animEffect transition="in" filter="fade">
                                      <p:cBhvr>
                                        <p:cTn id="102" dur="1000"/>
                                        <p:tgtEl>
                                          <p:spTgt spid="150"/>
                                        </p:tgtEl>
                                      </p:cBhvr>
                                    </p:animEffect>
                                    <p:anim calcmode="lin" valueType="num">
                                      <p:cBhvr>
                                        <p:cTn id="103" dur="1000" fill="hold"/>
                                        <p:tgtEl>
                                          <p:spTgt spid="150"/>
                                        </p:tgtEl>
                                        <p:attrNameLst>
                                          <p:attrName>ppt_x</p:attrName>
                                        </p:attrNameLst>
                                      </p:cBhvr>
                                      <p:tavLst>
                                        <p:tav tm="0">
                                          <p:val>
                                            <p:strVal val="#ppt_x"/>
                                          </p:val>
                                        </p:tav>
                                        <p:tav tm="100000">
                                          <p:val>
                                            <p:strVal val="#ppt_x"/>
                                          </p:val>
                                        </p:tav>
                                      </p:tavLst>
                                    </p:anim>
                                    <p:anim calcmode="lin" valueType="num">
                                      <p:cBhvr>
                                        <p:cTn id="104" dur="1000" fill="hold"/>
                                        <p:tgtEl>
                                          <p:spTgt spid="15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400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1000"/>
                                        <p:tgtEl>
                                          <p:spTgt spid="9"/>
                                        </p:tgtEl>
                                      </p:cBhvr>
                                    </p:animEffect>
                                    <p:anim calcmode="lin" valueType="num">
                                      <p:cBhvr>
                                        <p:cTn id="108" dur="1000" fill="hold"/>
                                        <p:tgtEl>
                                          <p:spTgt spid="9"/>
                                        </p:tgtEl>
                                        <p:attrNameLst>
                                          <p:attrName>ppt_x</p:attrName>
                                        </p:attrNameLst>
                                      </p:cBhvr>
                                      <p:tavLst>
                                        <p:tav tm="0">
                                          <p:val>
                                            <p:strVal val="#ppt_x"/>
                                          </p:val>
                                        </p:tav>
                                        <p:tav tm="100000">
                                          <p:val>
                                            <p:strVal val="#ppt_x"/>
                                          </p:val>
                                        </p:tav>
                                      </p:tavLst>
                                    </p:anim>
                                    <p:anim calcmode="lin" valueType="num">
                                      <p:cBhvr>
                                        <p:cTn id="109" dur="1000" fill="hold"/>
                                        <p:tgtEl>
                                          <p:spTgt spid="9"/>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4000"/>
                                  </p:stCondLst>
                                  <p:childTnLst>
                                    <p:set>
                                      <p:cBhvr>
                                        <p:cTn id="111" dur="1" fill="hold">
                                          <p:stCondLst>
                                            <p:cond delay="0"/>
                                          </p:stCondLst>
                                        </p:cTn>
                                        <p:tgtEl>
                                          <p:spTgt spid="149"/>
                                        </p:tgtEl>
                                        <p:attrNameLst>
                                          <p:attrName>style.visibility</p:attrName>
                                        </p:attrNameLst>
                                      </p:cBhvr>
                                      <p:to>
                                        <p:strVal val="visible"/>
                                      </p:to>
                                    </p:set>
                                    <p:animEffect transition="in" filter="fade">
                                      <p:cBhvr>
                                        <p:cTn id="112" dur="1000"/>
                                        <p:tgtEl>
                                          <p:spTgt spid="149"/>
                                        </p:tgtEl>
                                      </p:cBhvr>
                                    </p:animEffect>
                                    <p:anim calcmode="lin" valueType="num">
                                      <p:cBhvr>
                                        <p:cTn id="113" dur="1000" fill="hold"/>
                                        <p:tgtEl>
                                          <p:spTgt spid="149"/>
                                        </p:tgtEl>
                                        <p:attrNameLst>
                                          <p:attrName>ppt_x</p:attrName>
                                        </p:attrNameLst>
                                      </p:cBhvr>
                                      <p:tavLst>
                                        <p:tav tm="0">
                                          <p:val>
                                            <p:strVal val="#ppt_x"/>
                                          </p:val>
                                        </p:tav>
                                        <p:tav tm="100000">
                                          <p:val>
                                            <p:strVal val="#ppt_x"/>
                                          </p:val>
                                        </p:tav>
                                      </p:tavLst>
                                    </p:anim>
                                    <p:anim calcmode="lin" valueType="num">
                                      <p:cBhvr>
                                        <p:cTn id="114" dur="1000" fill="hold"/>
                                        <p:tgtEl>
                                          <p:spTgt spid="14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400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1000"/>
                                        <p:tgtEl>
                                          <p:spTgt spid="10"/>
                                        </p:tgtEl>
                                      </p:cBhvr>
                                    </p:animEffect>
                                    <p:anim calcmode="lin" valueType="num">
                                      <p:cBhvr>
                                        <p:cTn id="118" dur="1000" fill="hold"/>
                                        <p:tgtEl>
                                          <p:spTgt spid="10"/>
                                        </p:tgtEl>
                                        <p:attrNameLst>
                                          <p:attrName>ppt_x</p:attrName>
                                        </p:attrNameLst>
                                      </p:cBhvr>
                                      <p:tavLst>
                                        <p:tav tm="0">
                                          <p:val>
                                            <p:strVal val="#ppt_x"/>
                                          </p:val>
                                        </p:tav>
                                        <p:tav tm="100000">
                                          <p:val>
                                            <p:strVal val="#ppt_x"/>
                                          </p:val>
                                        </p:tav>
                                      </p:tavLst>
                                    </p:anim>
                                    <p:anim calcmode="lin" valueType="num">
                                      <p:cBhvr>
                                        <p:cTn id="119" dur="1000" fill="hold"/>
                                        <p:tgtEl>
                                          <p:spTgt spid="10"/>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4000"/>
                                  </p:stCondLst>
                                  <p:childTnLst>
                                    <p:set>
                                      <p:cBhvr>
                                        <p:cTn id="121" dur="1" fill="hold">
                                          <p:stCondLst>
                                            <p:cond delay="0"/>
                                          </p:stCondLst>
                                        </p:cTn>
                                        <p:tgtEl>
                                          <p:spTgt spid="154"/>
                                        </p:tgtEl>
                                        <p:attrNameLst>
                                          <p:attrName>style.visibility</p:attrName>
                                        </p:attrNameLst>
                                      </p:cBhvr>
                                      <p:to>
                                        <p:strVal val="visible"/>
                                      </p:to>
                                    </p:set>
                                    <p:animEffect transition="in" filter="fade">
                                      <p:cBhvr>
                                        <p:cTn id="122" dur="1000"/>
                                        <p:tgtEl>
                                          <p:spTgt spid="154"/>
                                        </p:tgtEl>
                                      </p:cBhvr>
                                    </p:animEffect>
                                    <p:anim calcmode="lin" valueType="num">
                                      <p:cBhvr>
                                        <p:cTn id="123" dur="1000" fill="hold"/>
                                        <p:tgtEl>
                                          <p:spTgt spid="154"/>
                                        </p:tgtEl>
                                        <p:attrNameLst>
                                          <p:attrName>ppt_x</p:attrName>
                                        </p:attrNameLst>
                                      </p:cBhvr>
                                      <p:tavLst>
                                        <p:tav tm="0">
                                          <p:val>
                                            <p:strVal val="#ppt_x"/>
                                          </p:val>
                                        </p:tav>
                                        <p:tav tm="100000">
                                          <p:val>
                                            <p:strVal val="#ppt_x"/>
                                          </p:val>
                                        </p:tav>
                                      </p:tavLst>
                                    </p:anim>
                                    <p:anim calcmode="lin" valueType="num">
                                      <p:cBhvr>
                                        <p:cTn id="124" dur="1000" fill="hold"/>
                                        <p:tgtEl>
                                          <p:spTgt spid="154"/>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4000"/>
                                  </p:stCondLst>
                                  <p:childTnLst>
                                    <p:set>
                                      <p:cBhvr>
                                        <p:cTn id="126" dur="1" fill="hold">
                                          <p:stCondLst>
                                            <p:cond delay="0"/>
                                          </p:stCondLst>
                                        </p:cTn>
                                        <p:tgtEl>
                                          <p:spTgt spid="153"/>
                                        </p:tgtEl>
                                        <p:attrNameLst>
                                          <p:attrName>style.visibility</p:attrName>
                                        </p:attrNameLst>
                                      </p:cBhvr>
                                      <p:to>
                                        <p:strVal val="visible"/>
                                      </p:to>
                                    </p:set>
                                    <p:animEffect transition="in" filter="fade">
                                      <p:cBhvr>
                                        <p:cTn id="127" dur="1000"/>
                                        <p:tgtEl>
                                          <p:spTgt spid="153"/>
                                        </p:tgtEl>
                                      </p:cBhvr>
                                    </p:animEffect>
                                    <p:anim calcmode="lin" valueType="num">
                                      <p:cBhvr>
                                        <p:cTn id="128" dur="1000" fill="hold"/>
                                        <p:tgtEl>
                                          <p:spTgt spid="153"/>
                                        </p:tgtEl>
                                        <p:attrNameLst>
                                          <p:attrName>ppt_x</p:attrName>
                                        </p:attrNameLst>
                                      </p:cBhvr>
                                      <p:tavLst>
                                        <p:tav tm="0">
                                          <p:val>
                                            <p:strVal val="#ppt_x"/>
                                          </p:val>
                                        </p:tav>
                                        <p:tav tm="100000">
                                          <p:val>
                                            <p:strVal val="#ppt_x"/>
                                          </p:val>
                                        </p:tav>
                                      </p:tavLst>
                                    </p:anim>
                                    <p:anim calcmode="lin" valueType="num">
                                      <p:cBhvr>
                                        <p:cTn id="129" dur="1000" fill="hold"/>
                                        <p:tgtEl>
                                          <p:spTgt spid="15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4000"/>
                                  </p:stCondLst>
                                  <p:childTnLst>
                                    <p:set>
                                      <p:cBhvr>
                                        <p:cTn id="131" dur="1" fill="hold">
                                          <p:stCondLst>
                                            <p:cond delay="0"/>
                                          </p:stCondLst>
                                        </p:cTn>
                                        <p:tgtEl>
                                          <p:spTgt spid="6"/>
                                        </p:tgtEl>
                                        <p:attrNameLst>
                                          <p:attrName>style.visibility</p:attrName>
                                        </p:attrNameLst>
                                      </p:cBhvr>
                                      <p:to>
                                        <p:strVal val="visible"/>
                                      </p:to>
                                    </p:set>
                                    <p:animEffect transition="in" filter="fade">
                                      <p:cBhvr>
                                        <p:cTn id="132" dur="1000"/>
                                        <p:tgtEl>
                                          <p:spTgt spid="6"/>
                                        </p:tgtEl>
                                      </p:cBhvr>
                                    </p:animEffect>
                                    <p:anim calcmode="lin" valueType="num">
                                      <p:cBhvr>
                                        <p:cTn id="133" dur="1000" fill="hold"/>
                                        <p:tgtEl>
                                          <p:spTgt spid="6"/>
                                        </p:tgtEl>
                                        <p:attrNameLst>
                                          <p:attrName>ppt_x</p:attrName>
                                        </p:attrNameLst>
                                      </p:cBhvr>
                                      <p:tavLst>
                                        <p:tav tm="0">
                                          <p:val>
                                            <p:strVal val="#ppt_x"/>
                                          </p:val>
                                        </p:tav>
                                        <p:tav tm="100000">
                                          <p:val>
                                            <p:strVal val="#ppt_x"/>
                                          </p:val>
                                        </p:tav>
                                      </p:tavLst>
                                    </p:anim>
                                    <p:anim calcmode="lin" valueType="num">
                                      <p:cBhvr>
                                        <p:cTn id="134" dur="1000" fill="hold"/>
                                        <p:tgtEl>
                                          <p:spTgt spid="6"/>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4000"/>
                                  </p:stCondLst>
                                  <p:childTnLst>
                                    <p:set>
                                      <p:cBhvr>
                                        <p:cTn id="136" dur="1" fill="hold">
                                          <p:stCondLst>
                                            <p:cond delay="0"/>
                                          </p:stCondLst>
                                        </p:cTn>
                                        <p:tgtEl>
                                          <p:spTgt spid="156"/>
                                        </p:tgtEl>
                                        <p:attrNameLst>
                                          <p:attrName>style.visibility</p:attrName>
                                        </p:attrNameLst>
                                      </p:cBhvr>
                                      <p:to>
                                        <p:strVal val="visible"/>
                                      </p:to>
                                    </p:set>
                                    <p:animEffect transition="in" filter="fade">
                                      <p:cBhvr>
                                        <p:cTn id="137" dur="1000"/>
                                        <p:tgtEl>
                                          <p:spTgt spid="156"/>
                                        </p:tgtEl>
                                      </p:cBhvr>
                                    </p:animEffect>
                                    <p:anim calcmode="lin" valueType="num">
                                      <p:cBhvr>
                                        <p:cTn id="138" dur="1000" fill="hold"/>
                                        <p:tgtEl>
                                          <p:spTgt spid="156"/>
                                        </p:tgtEl>
                                        <p:attrNameLst>
                                          <p:attrName>ppt_x</p:attrName>
                                        </p:attrNameLst>
                                      </p:cBhvr>
                                      <p:tavLst>
                                        <p:tav tm="0">
                                          <p:val>
                                            <p:strVal val="#ppt_x"/>
                                          </p:val>
                                        </p:tav>
                                        <p:tav tm="100000">
                                          <p:val>
                                            <p:strVal val="#ppt_x"/>
                                          </p:val>
                                        </p:tav>
                                      </p:tavLst>
                                    </p:anim>
                                    <p:anim calcmode="lin" valueType="num">
                                      <p:cBhvr>
                                        <p:cTn id="139" dur="1000" fill="hold"/>
                                        <p:tgtEl>
                                          <p:spTgt spid="156"/>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4000"/>
                                  </p:stCondLst>
                                  <p:childTnLst>
                                    <p:set>
                                      <p:cBhvr>
                                        <p:cTn id="141" dur="1" fill="hold">
                                          <p:stCondLst>
                                            <p:cond delay="0"/>
                                          </p:stCondLst>
                                        </p:cTn>
                                        <p:tgtEl>
                                          <p:spTgt spid="144"/>
                                        </p:tgtEl>
                                        <p:attrNameLst>
                                          <p:attrName>style.visibility</p:attrName>
                                        </p:attrNameLst>
                                      </p:cBhvr>
                                      <p:to>
                                        <p:strVal val="visible"/>
                                      </p:to>
                                    </p:set>
                                    <p:animEffect transition="in" filter="fade">
                                      <p:cBhvr>
                                        <p:cTn id="142" dur="1000"/>
                                        <p:tgtEl>
                                          <p:spTgt spid="144"/>
                                        </p:tgtEl>
                                      </p:cBhvr>
                                    </p:animEffect>
                                    <p:anim calcmode="lin" valueType="num">
                                      <p:cBhvr>
                                        <p:cTn id="143" dur="1000" fill="hold"/>
                                        <p:tgtEl>
                                          <p:spTgt spid="144"/>
                                        </p:tgtEl>
                                        <p:attrNameLst>
                                          <p:attrName>ppt_x</p:attrName>
                                        </p:attrNameLst>
                                      </p:cBhvr>
                                      <p:tavLst>
                                        <p:tav tm="0">
                                          <p:val>
                                            <p:strVal val="#ppt_x"/>
                                          </p:val>
                                        </p:tav>
                                        <p:tav tm="100000">
                                          <p:val>
                                            <p:strVal val="#ppt_x"/>
                                          </p:val>
                                        </p:tav>
                                      </p:tavLst>
                                    </p:anim>
                                    <p:anim calcmode="lin" valueType="num">
                                      <p:cBhvr>
                                        <p:cTn id="144"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3" name="Freeform: Shape 32">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8" name="Rectangle 3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en-US" kern="1200" dirty="0">
                <a:solidFill>
                  <a:schemeClr val="tx1"/>
                </a:solidFill>
                <a:latin typeface="+mj-lt"/>
                <a:ea typeface="+mj-ea"/>
                <a:cs typeface="+mj-cs"/>
              </a:rPr>
              <a:t>How to Create an Engaged Board</a:t>
            </a:r>
          </a:p>
        </p:txBody>
      </p:sp>
      <p:pic>
        <p:nvPicPr>
          <p:cNvPr id="8" name="Google Shape;300;p13" descr="A group of people posing for a photo&#10;&#10;Description automatically generated with medium confidence">
            <a:extLst>
              <a:ext uri="{FF2B5EF4-FFF2-40B4-BE49-F238E27FC236}">
                <a16:creationId xmlns:a16="http://schemas.microsoft.com/office/drawing/2014/main" id="{33BD5B87-1392-46F5-932A-96EA86041616}"/>
              </a:ext>
            </a:extLst>
          </p:cNvPr>
          <p:cNvPicPr preferRelativeResize="0"/>
          <p:nvPr/>
        </p:nvPicPr>
        <p:blipFill rotWithShape="1">
          <a:blip r:embed="rId3"/>
          <a:srcRect l="17439" r="15810"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p:spPr>
      </p:pic>
      <p:grpSp>
        <p:nvGrpSpPr>
          <p:cNvPr id="40" name="Group 39">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41" name="Freeform: Shape 40">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4" name="Oval 43">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23</a:t>
            </a:fld>
            <a:endParaRPr lang="en-US">
              <a:solidFill>
                <a:schemeClr val="tx1">
                  <a:alpha val="80000"/>
                </a:schemeClr>
              </a:solidFill>
            </a:endParaRPr>
          </a:p>
        </p:txBody>
      </p:sp>
    </p:spTree>
    <p:extLst>
      <p:ext uri="{BB962C8B-B14F-4D97-AF65-F5344CB8AC3E}">
        <p14:creationId xmlns:p14="http://schemas.microsoft.com/office/powerpoint/2010/main" val="262403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Evaluation of the 3 P’s</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kern="1200" dirty="0">
                <a:latin typeface="+mn-lt"/>
                <a:ea typeface="+mn-ea"/>
                <a:cs typeface="+mn-cs"/>
              </a:rPr>
              <a:t>PROCESSES</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24</a:t>
            </a:fld>
            <a:endParaRPr lang="en-US"/>
          </a:p>
        </p:txBody>
      </p:sp>
    </p:spTree>
    <p:extLst>
      <p:ext uri="{BB962C8B-B14F-4D97-AF65-F5344CB8AC3E}">
        <p14:creationId xmlns:p14="http://schemas.microsoft.com/office/powerpoint/2010/main" val="269801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25</a:t>
            </a:fld>
            <a:endParaRPr lang="en-US"/>
          </a:p>
        </p:txBody>
      </p:sp>
    </p:spTree>
    <p:extLst>
      <p:ext uri="{BB962C8B-B14F-4D97-AF65-F5344CB8AC3E}">
        <p14:creationId xmlns:p14="http://schemas.microsoft.com/office/powerpoint/2010/main" val="352156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t>Mary Sue Daniel and Sarah Thomas</a:t>
            </a:r>
          </a:p>
          <a:p>
            <a:r>
              <a:rPr lang="en-US" dirty="0"/>
              <a:t>isf@irvingisd.net</a:t>
            </a:r>
          </a:p>
          <a:p>
            <a:r>
              <a:rPr lang="en-US" dirty="0"/>
              <a:t>www.irvingschoolsfoundation.org</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26</a:t>
            </a:fld>
            <a:endParaRPr lang="en-US"/>
          </a:p>
        </p:txBody>
      </p:sp>
    </p:spTree>
    <p:extLst>
      <p:ext uri="{BB962C8B-B14F-4D97-AF65-F5344CB8AC3E}">
        <p14:creationId xmlns:p14="http://schemas.microsoft.com/office/powerpoint/2010/main" val="32477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a:t>Introduction</a:t>
            </a:r>
            <a:endParaRPr lang="en-US" dirty="0"/>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a:bodyPr>
          <a:lstStyle/>
          <a:p>
            <a:r>
              <a:rPr lang="en-US" dirty="0"/>
              <a:t>As a 30 plus year old organization, we realized that we had become stagnant. While it was not intentional, it is something that can happen overnight, and you won’t even realize it’s happening. </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25E7-58D7-4E09-AF60-1949CE977836}"/>
              </a:ext>
            </a:extLst>
          </p:cNvPr>
          <p:cNvSpPr>
            <a:spLocks noGrp="1"/>
          </p:cNvSpPr>
          <p:nvPr>
            <p:ph type="title"/>
          </p:nvPr>
        </p:nvSpPr>
        <p:spPr>
          <a:xfrm>
            <a:off x="6617740" y="802955"/>
            <a:ext cx="4766330" cy="1454051"/>
          </a:xfrm>
        </p:spPr>
        <p:txBody>
          <a:bodyPr vert="horz" lIns="91440" tIns="45720" rIns="91440" bIns="45720" rtlCol="0">
            <a:normAutofit/>
          </a:bodyPr>
          <a:lstStyle/>
          <a:p>
            <a:r>
              <a:rPr lang="en-US" sz="3100" b="1" dirty="0">
                <a:solidFill>
                  <a:srgbClr val="000000"/>
                </a:solidFill>
                <a:latin typeface="Abadi" panose="020B0604020104020204" pitchFamily="34" charset="0"/>
                <a:cs typeface="Aharoni" panose="02010803020104030203" pitchFamily="2" charset="-79"/>
              </a:rPr>
              <a:t>What does the Irving Schools Foundation do?</a:t>
            </a:r>
          </a:p>
        </p:txBody>
      </p:sp>
      <p:pic>
        <p:nvPicPr>
          <p:cNvPr id="7" name="Picture 6" descr="A close up of a sign&#10;&#10;Description automatically generated">
            <a:extLst>
              <a:ext uri="{FF2B5EF4-FFF2-40B4-BE49-F238E27FC236}">
                <a16:creationId xmlns:a16="http://schemas.microsoft.com/office/drawing/2014/main" id="{347C8E22-F873-4D01-9481-34F60BC724C6}"/>
              </a:ext>
            </a:extLst>
          </p:cNvPr>
          <p:cNvPicPr>
            <a:picLocks noChangeAspect="1"/>
          </p:cNvPicPr>
          <p:nvPr/>
        </p:nvPicPr>
        <p:blipFill rotWithShape="1">
          <a:blip r:embed="rId3"/>
          <a:srcRect l="-5" r="65622"/>
          <a:stretch/>
        </p:blipFill>
        <p:spPr>
          <a:xfrm>
            <a:off x="453649" y="1700784"/>
            <a:ext cx="3911589" cy="4379976"/>
          </a:xfrm>
          <a:prstGeom prst="rect">
            <a:avLst/>
          </a:prstGeom>
        </p:spPr>
      </p:pic>
      <p:sp>
        <p:nvSpPr>
          <p:cNvPr id="3" name="Content Placeholder 2">
            <a:extLst>
              <a:ext uri="{FF2B5EF4-FFF2-40B4-BE49-F238E27FC236}">
                <a16:creationId xmlns:a16="http://schemas.microsoft.com/office/drawing/2014/main" id="{332F46D6-CFDB-4442-BA0D-6527DE1037B2}"/>
              </a:ext>
            </a:extLst>
          </p:cNvPr>
          <p:cNvSpPr>
            <a:spLocks noGrp="1"/>
          </p:cNvSpPr>
          <p:nvPr>
            <p:ph idx="1"/>
          </p:nvPr>
        </p:nvSpPr>
        <p:spPr>
          <a:xfrm>
            <a:off x="6621072" y="2421683"/>
            <a:ext cx="4765949" cy="3353476"/>
          </a:xfrm>
        </p:spPr>
        <p:txBody>
          <a:bodyPr vert="horz" lIns="91440" tIns="45720" rIns="91440" bIns="45720" rtlCol="0" anchor="t">
            <a:normAutofit/>
          </a:bodyPr>
          <a:lstStyle/>
          <a:p>
            <a:endParaRPr lang="en-US" sz="1800" dirty="0">
              <a:solidFill>
                <a:srgbClr val="000000"/>
              </a:solidFill>
            </a:endParaRPr>
          </a:p>
          <a:p>
            <a:endParaRPr lang="en-US" sz="1800" dirty="0">
              <a:solidFill>
                <a:srgbClr val="000000"/>
              </a:solidFill>
            </a:endParaRPr>
          </a:p>
        </p:txBody>
      </p:sp>
      <p:graphicFrame>
        <p:nvGraphicFramePr>
          <p:cNvPr id="9" name="TextBox 4">
            <a:extLst>
              <a:ext uri="{FF2B5EF4-FFF2-40B4-BE49-F238E27FC236}">
                <a16:creationId xmlns:a16="http://schemas.microsoft.com/office/drawing/2014/main" id="{9AD633CF-0821-0995-9963-5B0841827130}"/>
              </a:ext>
            </a:extLst>
          </p:cNvPr>
          <p:cNvGraphicFramePr/>
          <p:nvPr/>
        </p:nvGraphicFramePr>
        <p:xfrm>
          <a:off x="6421721" y="581160"/>
          <a:ext cx="5104751" cy="606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050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EA5E9-CC56-4E19-BC62-64C76A53E58A}"/>
              </a:ext>
            </a:extLst>
          </p:cNvPr>
          <p:cNvSpPr>
            <a:spLocks noGrp="1"/>
          </p:cNvSpPr>
          <p:nvPr>
            <p:ph type="title"/>
          </p:nvPr>
        </p:nvSpPr>
        <p:spPr>
          <a:xfrm>
            <a:off x="550864" y="549275"/>
            <a:ext cx="3565524" cy="1997855"/>
          </a:xfrm>
        </p:spPr>
        <p:txBody>
          <a:bodyPr wrap="square" anchor="b">
            <a:normAutofit/>
          </a:bodyPr>
          <a:lstStyle/>
          <a:p>
            <a:r>
              <a:rPr lang="en-US">
                <a:latin typeface="Abadi" panose="020B0604020104020204" pitchFamily="34" charset="0"/>
              </a:rPr>
              <a:t>The population we serve</a:t>
            </a:r>
          </a:p>
        </p:txBody>
      </p:sp>
      <p:sp>
        <p:nvSpPr>
          <p:cNvPr id="3" name="Content Placeholder 2">
            <a:extLst>
              <a:ext uri="{FF2B5EF4-FFF2-40B4-BE49-F238E27FC236}">
                <a16:creationId xmlns:a16="http://schemas.microsoft.com/office/drawing/2014/main" id="{A90A514A-7EAA-4FE7-B437-D73C75CE8F07}"/>
              </a:ext>
            </a:extLst>
          </p:cNvPr>
          <p:cNvSpPr>
            <a:spLocks noGrp="1"/>
          </p:cNvSpPr>
          <p:nvPr>
            <p:ph idx="1"/>
          </p:nvPr>
        </p:nvSpPr>
        <p:spPr>
          <a:xfrm>
            <a:off x="550863" y="2678400"/>
            <a:ext cx="3565525" cy="3414425"/>
          </a:xfrm>
        </p:spPr>
        <p:txBody>
          <a:bodyPr anchor="t">
            <a:normAutofit/>
          </a:bodyPr>
          <a:lstStyle/>
          <a:p>
            <a:pPr>
              <a:lnSpc>
                <a:spcPct val="100000"/>
              </a:lnSpc>
            </a:pPr>
            <a:r>
              <a:rPr lang="en-US" sz="1400">
                <a:latin typeface="Abadi" panose="020B0604020104020204" pitchFamily="34" charset="0"/>
              </a:rPr>
              <a:t>Students: 33,552 </a:t>
            </a:r>
          </a:p>
          <a:p>
            <a:pPr>
              <a:lnSpc>
                <a:spcPct val="100000"/>
              </a:lnSpc>
            </a:pPr>
            <a:r>
              <a:rPr lang="en-US" sz="1400">
                <a:latin typeface="Abadi" panose="020B0604020104020204" pitchFamily="34" charset="0"/>
              </a:rPr>
              <a:t>Teachers: 2,295 </a:t>
            </a:r>
          </a:p>
          <a:p>
            <a:pPr>
              <a:lnSpc>
                <a:spcPct val="100000"/>
              </a:lnSpc>
            </a:pPr>
            <a:r>
              <a:rPr lang="en-US" sz="1400">
                <a:latin typeface="Abadi" panose="020B0604020104020204" pitchFamily="34" charset="0"/>
              </a:rPr>
              <a:t>Campuses: 37</a:t>
            </a:r>
          </a:p>
          <a:p>
            <a:pPr>
              <a:lnSpc>
                <a:spcPct val="100000"/>
              </a:lnSpc>
            </a:pPr>
            <a:r>
              <a:rPr lang="en-US" sz="1400">
                <a:latin typeface="Abadi" panose="020B0604020104020204" pitchFamily="34" charset="0"/>
              </a:rPr>
              <a:t>District Square Miles: 45.7 </a:t>
            </a:r>
          </a:p>
          <a:p>
            <a:pPr>
              <a:lnSpc>
                <a:spcPct val="100000"/>
              </a:lnSpc>
            </a:pPr>
            <a:r>
              <a:rPr lang="en-US" sz="1400">
                <a:latin typeface="Abadi" panose="020B0604020104020204" pitchFamily="34" charset="0"/>
              </a:rPr>
              <a:t>Representing 96 countries and 56 languages</a:t>
            </a:r>
          </a:p>
          <a:p>
            <a:pPr>
              <a:lnSpc>
                <a:spcPct val="100000"/>
              </a:lnSpc>
            </a:pPr>
            <a:r>
              <a:rPr lang="en-US" sz="1400">
                <a:latin typeface="Abadi" panose="020B0604020104020204" pitchFamily="34" charset="0"/>
              </a:rPr>
              <a:t>100% of our students grades K-8 receive free lunch</a:t>
            </a:r>
          </a:p>
          <a:p>
            <a:pPr>
              <a:lnSpc>
                <a:spcPct val="100000"/>
              </a:lnSpc>
            </a:pPr>
            <a:r>
              <a:rPr lang="en-US" sz="1400">
                <a:latin typeface="Abadi" panose="020B0604020104020204" pitchFamily="34" charset="0"/>
              </a:rPr>
              <a:t>95% graduation rate</a:t>
            </a:r>
          </a:p>
          <a:p>
            <a:pPr>
              <a:lnSpc>
                <a:spcPct val="100000"/>
              </a:lnSpc>
            </a:pPr>
            <a:endParaRPr lang="en-US" sz="1400"/>
          </a:p>
        </p:txBody>
      </p:sp>
      <p:pic>
        <p:nvPicPr>
          <p:cNvPr id="7" name="Picture 6">
            <a:extLst>
              <a:ext uri="{FF2B5EF4-FFF2-40B4-BE49-F238E27FC236}">
                <a16:creationId xmlns:a16="http://schemas.microsoft.com/office/drawing/2014/main" id="{09C5FABA-806A-4D45-AD05-558EB2B5E2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18" r="27883"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4" name="Group 13">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5"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Oval 18">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3653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Evaluation of the 3 P’s</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kern="1200" dirty="0">
                <a:latin typeface="+mn-lt"/>
                <a:ea typeface="+mn-ea"/>
                <a:cs typeface="+mn-cs"/>
              </a:rPr>
              <a:t>PROGRAMS</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6</a:t>
            </a:fld>
            <a:endParaRPr lang="en-US"/>
          </a:p>
        </p:txBody>
      </p:sp>
    </p:spTree>
    <p:extLst>
      <p:ext uri="{BB962C8B-B14F-4D97-AF65-F5344CB8AC3E}">
        <p14:creationId xmlns:p14="http://schemas.microsoft.com/office/powerpoint/2010/main" val="56002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CD3661-66CB-46B8-9AFF-F39EAA51AA1D}"/>
              </a:ext>
            </a:extLst>
          </p:cNvPr>
          <p:cNvSpPr>
            <a:spLocks noGrp="1"/>
          </p:cNvSpPr>
          <p:nvPr>
            <p:ph type="title"/>
          </p:nvPr>
        </p:nvSpPr>
        <p:spPr>
          <a:xfrm>
            <a:off x="550864" y="549275"/>
            <a:ext cx="3565524" cy="1997855"/>
          </a:xfrm>
        </p:spPr>
        <p:txBody>
          <a:bodyPr wrap="square" anchor="b">
            <a:normAutofit/>
          </a:bodyPr>
          <a:lstStyle/>
          <a:p>
            <a:r>
              <a:rPr lang="en-US"/>
              <a:t>The assistance we provide</a:t>
            </a:r>
          </a:p>
        </p:txBody>
      </p:sp>
      <p:pic>
        <p:nvPicPr>
          <p:cNvPr id="1026" name="Picture 2" descr="maslow's hierarchy of needs five stage pyramid">
            <a:extLst>
              <a:ext uri="{FF2B5EF4-FFF2-40B4-BE49-F238E27FC236}">
                <a16:creationId xmlns:a16="http://schemas.microsoft.com/office/drawing/2014/main" id="{B26C068E-B53A-49ED-A13C-FDCFC76610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2" r="7235"/>
          <a:stretch/>
        </p:blipFill>
        <p:spPr bwMode="auto">
          <a:xfrm>
            <a:off x="4743451" y="549275"/>
            <a:ext cx="6897687" cy="575945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9755B462-F748-435C-A2AA-C84CF4440DE7}"/>
              </a:ext>
            </a:extLst>
          </p:cNvPr>
          <p:cNvGraphicFramePr>
            <a:graphicFrameLocks noGrp="1"/>
          </p:cNvGraphicFramePr>
          <p:nvPr>
            <p:ph idx="1"/>
            <p:extLst>
              <p:ext uri="{D42A27DB-BD31-4B8C-83A1-F6EECF244321}">
                <p14:modId xmlns:p14="http://schemas.microsoft.com/office/powerpoint/2010/main" val="1157238529"/>
              </p:ext>
            </p:extLst>
          </p:nvPr>
        </p:nvGraphicFramePr>
        <p:xfrm>
          <a:off x="550863" y="2678400"/>
          <a:ext cx="3565525" cy="3414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41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1332000"/>
          </a:xfrm>
        </p:spPr>
        <p:txBody>
          <a:bodyPr/>
          <a:lstStyle/>
          <a:p>
            <a:r>
              <a:rPr lang="en-US" dirty="0"/>
              <a:t>The Importance of Evaluation, Surveys and Listening to Your Constituents</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
        <p:nvSpPr>
          <p:cNvPr id="3" name="Content Placeholder 2">
            <a:extLst>
              <a:ext uri="{FF2B5EF4-FFF2-40B4-BE49-F238E27FC236}">
                <a16:creationId xmlns:a16="http://schemas.microsoft.com/office/drawing/2014/main" id="{DB36A3BC-1806-4236-A43D-37E6CA547572}"/>
              </a:ext>
            </a:extLst>
          </p:cNvPr>
          <p:cNvSpPr>
            <a:spLocks noGrp="1"/>
          </p:cNvSpPr>
          <p:nvPr>
            <p:ph idx="1"/>
          </p:nvPr>
        </p:nvSpPr>
        <p:spPr/>
        <p:txBody>
          <a:bodyPr/>
          <a:lstStyle/>
          <a:p>
            <a:r>
              <a:rPr lang="en-US" sz="3200" dirty="0"/>
              <a:t>Conduct an annual evaluation of all your programs</a:t>
            </a:r>
          </a:p>
          <a:p>
            <a:pPr lvl="1"/>
            <a:r>
              <a:rPr lang="en-US" sz="2000" dirty="0"/>
              <a:t>The importance of data collection and evaluation (scholarships- allow for other expenses. Surveys: donors, recipients, board members, staff members, school leadership</a:t>
            </a:r>
          </a:p>
          <a:p>
            <a:pPr lvl="1"/>
            <a:r>
              <a:rPr lang="en-US" sz="2000" dirty="0"/>
              <a:t>Site visits: see your dollars at work</a:t>
            </a:r>
          </a:p>
          <a:p>
            <a:pPr lvl="1"/>
            <a:r>
              <a:rPr lang="en-US" sz="2000" dirty="0"/>
              <a:t>Counselors are your best friends </a:t>
            </a:r>
            <a:r>
              <a:rPr lang="en-US" sz="3200" dirty="0"/>
              <a:t>Don’t be afraid to make changes fast and often!</a:t>
            </a:r>
          </a:p>
          <a:p>
            <a:endParaRPr lang="en-US" dirty="0"/>
          </a:p>
          <a:p>
            <a:endParaRPr lang="en-US" dirty="0"/>
          </a:p>
        </p:txBody>
      </p:sp>
    </p:spTree>
    <p:extLst>
      <p:ext uri="{BB962C8B-B14F-4D97-AF65-F5344CB8AC3E}">
        <p14:creationId xmlns:p14="http://schemas.microsoft.com/office/powerpoint/2010/main" val="374028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dirty="0"/>
              <a:t>The Evolution of our Programs</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2447878433"/>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spTree>
    <p:extLst>
      <p:ext uri="{BB962C8B-B14F-4D97-AF65-F5344CB8AC3E}">
        <p14:creationId xmlns:p14="http://schemas.microsoft.com/office/powerpoint/2010/main" val="262463006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{F3CC6F32-36A5-4402-85F1-FE1A79FAF163}tf33713516_win32</Template>
  <TotalTime>1843</TotalTime>
  <Words>2820</Words>
  <Application>Microsoft Office PowerPoint</Application>
  <PresentationFormat>Widescreen</PresentationFormat>
  <Paragraphs>290</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Abadi</vt:lpstr>
      <vt:lpstr>Arial</vt:lpstr>
      <vt:lpstr>Calibri</vt:lpstr>
      <vt:lpstr>Georgia</vt:lpstr>
      <vt:lpstr>Gill Sans MT</vt:lpstr>
      <vt:lpstr>Quattrocento Sans</vt:lpstr>
      <vt:lpstr>Symbol</vt:lpstr>
      <vt:lpstr>Walbaum Display</vt:lpstr>
      <vt:lpstr>Wingdings</vt:lpstr>
      <vt:lpstr>3DFloatVTI</vt:lpstr>
      <vt:lpstr>The Evolution of a Transformation</vt:lpstr>
      <vt:lpstr>Agenda</vt:lpstr>
      <vt:lpstr>Introduction</vt:lpstr>
      <vt:lpstr>What does the Irving Schools Foundation do?</vt:lpstr>
      <vt:lpstr>The population we serve</vt:lpstr>
      <vt:lpstr>Evaluation of the 3 P’s</vt:lpstr>
      <vt:lpstr>The assistance we provide</vt:lpstr>
      <vt:lpstr>The Importance of Evaluation, Surveys and Listening to Your Constituents</vt:lpstr>
      <vt:lpstr>The Evolution of our Programs</vt:lpstr>
      <vt:lpstr>PowerPoint Presentation</vt:lpstr>
      <vt:lpstr>Grants to Schools</vt:lpstr>
      <vt:lpstr>2021 Scholarships</vt:lpstr>
      <vt:lpstr>PowerPoint Presentation</vt:lpstr>
      <vt:lpstr>Irving ISD Is Kind</vt:lpstr>
      <vt:lpstr>PowerPoint Presentation</vt:lpstr>
      <vt:lpstr>2021 Results</vt:lpstr>
      <vt:lpstr>The store without a cash register – for Irving staff to get FREE supplies throughout the year. Free school supplies, backpacks and uniforms are just some of the items offered!</vt:lpstr>
      <vt:lpstr>PowerPoint Presentation</vt:lpstr>
      <vt:lpstr>What’s for Supper? </vt:lpstr>
      <vt:lpstr>Evaluation of the 3 P’s</vt:lpstr>
      <vt:lpstr>Customers (donors) will never love a company (cause) until the employees (and board members) love it first. </vt:lpstr>
      <vt:lpstr>ISF Organizational Chart</vt:lpstr>
      <vt:lpstr>How to Create an Engaged Board</vt:lpstr>
      <vt:lpstr>Evaluation of the 3 P’s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a Transformation</dc:title>
  <dc:creator>Crystal Scanio</dc:creator>
  <cp:lastModifiedBy>Angela Tullos</cp:lastModifiedBy>
  <cp:revision>6</cp:revision>
  <dcterms:created xsi:type="dcterms:W3CDTF">2022-04-02T20:05:17Z</dcterms:created>
  <dcterms:modified xsi:type="dcterms:W3CDTF">2022-04-04T14:28:01Z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