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63" r:id="rId4"/>
    <p:sldId id="258" r:id="rId5"/>
    <p:sldId id="273" r:id="rId6"/>
    <p:sldId id="259" r:id="rId7"/>
    <p:sldId id="265" r:id="rId8"/>
    <p:sldId id="264" r:id="rId9"/>
    <p:sldId id="266" r:id="rId10"/>
    <p:sldId id="262" r:id="rId11"/>
    <p:sldId id="261" r:id="rId12"/>
    <p:sldId id="269" r:id="rId13"/>
    <p:sldId id="270" r:id="rId14"/>
    <p:sldId id="271" r:id="rId15"/>
    <p:sldId id="260" r:id="rId16"/>
    <p:sldId id="268" r:id="rId17"/>
    <p:sldId id="267"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30"/>
    <p:restoredTop sz="92939"/>
  </p:normalViewPr>
  <p:slideViewPr>
    <p:cSldViewPr snapToGrid="0" snapToObjects="1">
      <p:cViewPr varScale="1">
        <p:scale>
          <a:sx n="72" d="100"/>
          <a:sy n="72" d="100"/>
        </p:scale>
        <p:origin x="1170" y="54"/>
      </p:cViewPr>
      <p:guideLst/>
    </p:cSldViewPr>
  </p:slideViewPr>
  <p:outlineViewPr>
    <p:cViewPr>
      <p:scale>
        <a:sx n="33" d="100"/>
        <a:sy n="33" d="100"/>
      </p:scale>
      <p:origin x="0" y="0"/>
    </p:cViewPr>
  </p:outlineViewPr>
  <p:notesTextViewPr>
    <p:cViewPr>
      <p:scale>
        <a:sx n="60" d="100"/>
        <a:sy n="60" d="100"/>
      </p:scale>
      <p:origin x="0" y="0"/>
    </p:cViewPr>
  </p:notesTextViewPr>
  <p:sorterViewPr>
    <p:cViewPr>
      <p:scale>
        <a:sx n="66" d="100"/>
        <a:sy n="66" d="100"/>
      </p:scale>
      <p:origin x="0" y="0"/>
    </p:cViewPr>
  </p:sorterViewPr>
  <p:notesViewPr>
    <p:cSldViewPr snapToGrid="0" snapToObjects="1">
      <p:cViewPr varScale="1">
        <p:scale>
          <a:sx n="79" d="100"/>
          <a:sy n="79" d="100"/>
        </p:scale>
        <p:origin x="29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BB5D10-1575-EC45-AF60-4C0560DE80E4}" type="datetimeFigureOut">
              <a:rPr lang="en-US" smtClean="0"/>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05177-1060-8E43-A0B3-B80D2D5F0B82}" type="slidenum">
              <a:rPr lang="en-US" smtClean="0"/>
              <a:t>‹#›</a:t>
            </a:fld>
            <a:endParaRPr lang="en-US"/>
          </a:p>
        </p:txBody>
      </p:sp>
    </p:spTree>
    <p:extLst>
      <p:ext uri="{BB962C8B-B14F-4D97-AF65-F5344CB8AC3E}">
        <p14:creationId xmlns:p14="http://schemas.microsoft.com/office/powerpoint/2010/main" val="753513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74F6D-FDCD-D94D-A04D-04002F3364CE}"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2030F-B0C5-1A4A-85FB-DEB2134CCF89}" type="slidenum">
              <a:rPr lang="en-US" smtClean="0"/>
              <a:t>‹#›</a:t>
            </a:fld>
            <a:endParaRPr lang="en-US"/>
          </a:p>
        </p:txBody>
      </p:sp>
    </p:spTree>
    <p:extLst>
      <p:ext uri="{BB962C8B-B14F-4D97-AF65-F5344CB8AC3E}">
        <p14:creationId xmlns:p14="http://schemas.microsoft.com/office/powerpoint/2010/main" val="180781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1</a:t>
            </a:fld>
            <a:endParaRPr lang="en-US"/>
          </a:p>
        </p:txBody>
      </p:sp>
    </p:spTree>
    <p:extLst>
      <p:ext uri="{BB962C8B-B14F-4D97-AF65-F5344CB8AC3E}">
        <p14:creationId xmlns:p14="http://schemas.microsoft.com/office/powerpoint/2010/main" val="1352989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11</a:t>
            </a:fld>
            <a:endParaRPr lang="en-US"/>
          </a:p>
        </p:txBody>
      </p:sp>
    </p:spTree>
    <p:extLst>
      <p:ext uri="{BB962C8B-B14F-4D97-AF65-F5344CB8AC3E}">
        <p14:creationId xmlns:p14="http://schemas.microsoft.com/office/powerpoint/2010/main" val="118125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E2030F-B0C5-1A4A-85FB-DEB2134CCF89}" type="slidenum">
              <a:rPr lang="en-US" smtClean="0"/>
              <a:t>12</a:t>
            </a:fld>
            <a:endParaRPr lang="en-US"/>
          </a:p>
        </p:txBody>
      </p:sp>
    </p:spTree>
    <p:extLst>
      <p:ext uri="{BB962C8B-B14F-4D97-AF65-F5344CB8AC3E}">
        <p14:creationId xmlns:p14="http://schemas.microsoft.com/office/powerpoint/2010/main" val="208716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E2030F-B0C5-1A4A-85FB-DEB2134CCF89}" type="slidenum">
              <a:rPr lang="en-US" smtClean="0"/>
              <a:t>13</a:t>
            </a:fld>
            <a:endParaRPr lang="en-US"/>
          </a:p>
        </p:txBody>
      </p:sp>
    </p:spTree>
    <p:extLst>
      <p:ext uri="{BB962C8B-B14F-4D97-AF65-F5344CB8AC3E}">
        <p14:creationId xmlns:p14="http://schemas.microsoft.com/office/powerpoint/2010/main" val="1937928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E2030F-B0C5-1A4A-85FB-DEB2134CCF89}" type="slidenum">
              <a:rPr lang="en-US" smtClean="0"/>
              <a:t>14</a:t>
            </a:fld>
            <a:endParaRPr lang="en-US"/>
          </a:p>
        </p:txBody>
      </p:sp>
    </p:spTree>
    <p:extLst>
      <p:ext uri="{BB962C8B-B14F-4D97-AF65-F5344CB8AC3E}">
        <p14:creationId xmlns:p14="http://schemas.microsoft.com/office/powerpoint/2010/main" val="201895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15</a:t>
            </a:fld>
            <a:endParaRPr lang="en-US"/>
          </a:p>
        </p:txBody>
      </p:sp>
    </p:spTree>
    <p:extLst>
      <p:ext uri="{BB962C8B-B14F-4D97-AF65-F5344CB8AC3E}">
        <p14:creationId xmlns:p14="http://schemas.microsoft.com/office/powerpoint/2010/main" val="135319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E2030F-B0C5-1A4A-85FB-DEB2134CCF89}" type="slidenum">
              <a:rPr lang="en-US" smtClean="0"/>
              <a:t>16</a:t>
            </a:fld>
            <a:endParaRPr lang="en-US"/>
          </a:p>
        </p:txBody>
      </p:sp>
    </p:spTree>
    <p:extLst>
      <p:ext uri="{BB962C8B-B14F-4D97-AF65-F5344CB8AC3E}">
        <p14:creationId xmlns:p14="http://schemas.microsoft.com/office/powerpoint/2010/main" val="132403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E2030F-B0C5-1A4A-85FB-DEB2134CCF89}" type="slidenum">
              <a:rPr lang="en-US" smtClean="0"/>
              <a:t>17</a:t>
            </a:fld>
            <a:endParaRPr lang="en-US"/>
          </a:p>
        </p:txBody>
      </p:sp>
    </p:spTree>
    <p:extLst>
      <p:ext uri="{BB962C8B-B14F-4D97-AF65-F5344CB8AC3E}">
        <p14:creationId xmlns:p14="http://schemas.microsoft.com/office/powerpoint/2010/main" val="86706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hope that this session was helpful and that you were able to have at least one takeaway.  Any questions,  Any feedback?</a:t>
            </a:r>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18</a:t>
            </a:fld>
            <a:endParaRPr lang="en-US"/>
          </a:p>
        </p:txBody>
      </p:sp>
    </p:spTree>
    <p:extLst>
      <p:ext uri="{BB962C8B-B14F-4D97-AF65-F5344CB8AC3E}">
        <p14:creationId xmlns:p14="http://schemas.microsoft.com/office/powerpoint/2010/main" val="48471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2</a:t>
            </a:fld>
            <a:endParaRPr lang="en-US"/>
          </a:p>
        </p:txBody>
      </p:sp>
    </p:spTree>
    <p:extLst>
      <p:ext uri="{BB962C8B-B14F-4D97-AF65-F5344CB8AC3E}">
        <p14:creationId xmlns:p14="http://schemas.microsoft.com/office/powerpoint/2010/main" val="118807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3</a:t>
            </a:fld>
            <a:endParaRPr lang="en-US"/>
          </a:p>
        </p:txBody>
      </p:sp>
    </p:spTree>
    <p:extLst>
      <p:ext uri="{BB962C8B-B14F-4D97-AF65-F5344CB8AC3E}">
        <p14:creationId xmlns:p14="http://schemas.microsoft.com/office/powerpoint/2010/main" val="148923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EEE2030F-B0C5-1A4A-85FB-DEB2134CCF89}" type="slidenum">
              <a:rPr lang="en-US" smtClean="0"/>
              <a:t>4</a:t>
            </a:fld>
            <a:endParaRPr lang="en-US"/>
          </a:p>
        </p:txBody>
      </p:sp>
    </p:spTree>
    <p:extLst>
      <p:ext uri="{BB962C8B-B14F-4D97-AF65-F5344CB8AC3E}">
        <p14:creationId xmlns:p14="http://schemas.microsoft.com/office/powerpoint/2010/main" val="85025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6</a:t>
            </a:fld>
            <a:endParaRPr lang="en-US"/>
          </a:p>
        </p:txBody>
      </p:sp>
    </p:spTree>
    <p:extLst>
      <p:ext uri="{BB962C8B-B14F-4D97-AF65-F5344CB8AC3E}">
        <p14:creationId xmlns:p14="http://schemas.microsoft.com/office/powerpoint/2010/main" val="162899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7</a:t>
            </a:fld>
            <a:endParaRPr lang="en-US"/>
          </a:p>
        </p:txBody>
      </p:sp>
    </p:spTree>
    <p:extLst>
      <p:ext uri="{BB962C8B-B14F-4D97-AF65-F5344CB8AC3E}">
        <p14:creationId xmlns:p14="http://schemas.microsoft.com/office/powerpoint/2010/main" val="204466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8</a:t>
            </a:fld>
            <a:endParaRPr lang="en-US"/>
          </a:p>
        </p:txBody>
      </p:sp>
    </p:spTree>
    <p:extLst>
      <p:ext uri="{BB962C8B-B14F-4D97-AF65-F5344CB8AC3E}">
        <p14:creationId xmlns:p14="http://schemas.microsoft.com/office/powerpoint/2010/main" val="180958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2030F-B0C5-1A4A-85FB-DEB2134CCF89}" type="slidenum">
              <a:rPr lang="en-US" smtClean="0"/>
              <a:t>9</a:t>
            </a:fld>
            <a:endParaRPr lang="en-US"/>
          </a:p>
        </p:txBody>
      </p:sp>
    </p:spTree>
    <p:extLst>
      <p:ext uri="{BB962C8B-B14F-4D97-AF65-F5344CB8AC3E}">
        <p14:creationId xmlns:p14="http://schemas.microsoft.com/office/powerpoint/2010/main" val="83136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E2030F-B0C5-1A4A-85FB-DEB2134CCF89}" type="slidenum">
              <a:rPr lang="en-US" smtClean="0"/>
              <a:t>10</a:t>
            </a:fld>
            <a:endParaRPr lang="en-US"/>
          </a:p>
        </p:txBody>
      </p:sp>
    </p:spTree>
    <p:extLst>
      <p:ext uri="{BB962C8B-B14F-4D97-AF65-F5344CB8AC3E}">
        <p14:creationId xmlns:p14="http://schemas.microsoft.com/office/powerpoint/2010/main" val="2060548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3/31/2022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Vfoster@sangereducationfoundation.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Engaged, Involved and Active Board and Committee Members</a:t>
            </a:r>
            <a:endParaRPr lang="en-US" dirty="0"/>
          </a:p>
        </p:txBody>
      </p:sp>
      <p:sp>
        <p:nvSpPr>
          <p:cNvPr id="3" name="Subtitle 2"/>
          <p:cNvSpPr>
            <a:spLocks noGrp="1"/>
          </p:cNvSpPr>
          <p:nvPr>
            <p:ph type="subTitle" idx="1"/>
          </p:nvPr>
        </p:nvSpPr>
        <p:spPr/>
        <p:txBody>
          <a:bodyPr>
            <a:normAutofit lnSpcReduction="10000"/>
          </a:bodyPr>
          <a:lstStyle/>
          <a:p>
            <a:r>
              <a:rPr lang="en-US" sz="3200" dirty="0" smtClean="0"/>
              <a:t>H2O</a:t>
            </a:r>
          </a:p>
          <a:p>
            <a:r>
              <a:rPr lang="en-US" sz="3200" dirty="0" smtClean="0"/>
              <a:t>Harvest 2 Optimize</a:t>
            </a:r>
            <a:endParaRPr lang="en-US" sz="3200" dirty="0"/>
          </a:p>
        </p:txBody>
      </p:sp>
    </p:spTree>
    <p:extLst>
      <p:ext uri="{BB962C8B-B14F-4D97-AF65-F5344CB8AC3E}">
        <p14:creationId xmlns:p14="http://schemas.microsoft.com/office/powerpoint/2010/main" val="952571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from both Board and Committee Members</a:t>
            </a:r>
            <a:endParaRPr lang="en-US" dirty="0"/>
          </a:p>
        </p:txBody>
      </p:sp>
      <p:sp>
        <p:nvSpPr>
          <p:cNvPr id="3" name="Content Placeholder 2"/>
          <p:cNvSpPr>
            <a:spLocks noGrp="1"/>
          </p:cNvSpPr>
          <p:nvPr>
            <p:ph sz="quarter" idx="13"/>
          </p:nvPr>
        </p:nvSpPr>
        <p:spPr/>
        <p:txBody>
          <a:bodyPr/>
          <a:lstStyle/>
          <a:p>
            <a:r>
              <a:rPr lang="en-US" dirty="0" smtClean="0"/>
              <a:t>Conflict of Interest</a:t>
            </a:r>
          </a:p>
          <a:p>
            <a:r>
              <a:rPr lang="en-US" dirty="0" smtClean="0"/>
              <a:t>COMITTMENT AGREEMENT</a:t>
            </a:r>
          </a:p>
          <a:p>
            <a:r>
              <a:rPr lang="en-US" dirty="0" smtClean="0"/>
              <a:t>DEVELOPMENT/CULTIVATION  GIVE AND/OR GET however that looks for their position</a:t>
            </a:r>
          </a:p>
          <a:p>
            <a:r>
              <a:rPr lang="en-US" dirty="0" smtClean="0"/>
              <a:t>ATTENDANCE to meetings and/or functions</a:t>
            </a:r>
          </a:p>
          <a:p>
            <a:r>
              <a:rPr lang="en-US" dirty="0" smtClean="0"/>
              <a:t>TALENT and/or  FINANCIAL SUPPORT</a:t>
            </a:r>
          </a:p>
          <a:p>
            <a:r>
              <a:rPr lang="en-US" dirty="0" smtClean="0"/>
              <a:t>ARTICULATE IN BOTH WRITTEN AND SPOKEN FORM</a:t>
            </a:r>
            <a:endParaRPr lang="en-US" dirty="0"/>
          </a:p>
        </p:txBody>
      </p:sp>
    </p:spTree>
    <p:extLst>
      <p:ext uri="{BB962C8B-B14F-4D97-AF65-F5344CB8AC3E}">
        <p14:creationId xmlns:p14="http://schemas.microsoft.com/office/powerpoint/2010/main" val="144222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needed</a:t>
            </a:r>
            <a:br>
              <a:rPr lang="en-US" dirty="0" smtClean="0"/>
            </a:br>
            <a:r>
              <a:rPr lang="en-US" dirty="0" smtClean="0"/>
              <a:t>Board and Committee Members Notebook/manual</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List of Current Board Members and positions held, with Contact information</a:t>
            </a:r>
          </a:p>
          <a:p>
            <a:r>
              <a:rPr lang="en-US" dirty="0" smtClean="0"/>
              <a:t>List of all committees and their respective committee members</a:t>
            </a:r>
          </a:p>
          <a:p>
            <a:r>
              <a:rPr lang="en-US" dirty="0" smtClean="0"/>
              <a:t>List of Staff members and their titles and areas of responsibilities.</a:t>
            </a:r>
          </a:p>
          <a:p>
            <a:r>
              <a:rPr lang="en-US" dirty="0" smtClean="0"/>
              <a:t>Brief history of Organization</a:t>
            </a:r>
          </a:p>
          <a:p>
            <a:r>
              <a:rPr lang="en-US" dirty="0" smtClean="0"/>
              <a:t>Description of roles, responsibilities, and requirements (Action Plans)</a:t>
            </a:r>
          </a:p>
          <a:p>
            <a:r>
              <a:rPr lang="en-US" dirty="0" smtClean="0"/>
              <a:t>Organizational Brochures</a:t>
            </a:r>
          </a:p>
          <a:p>
            <a:r>
              <a:rPr lang="en-US" dirty="0"/>
              <a:t>Board members receive in addition to above mentioned Articles of Incorporation with Mission Statement and copy of Bylaws</a:t>
            </a:r>
          </a:p>
          <a:p>
            <a:endParaRPr lang="en-US" dirty="0"/>
          </a:p>
        </p:txBody>
      </p:sp>
    </p:spTree>
    <p:extLst>
      <p:ext uri="{BB962C8B-B14F-4D97-AF65-F5344CB8AC3E}">
        <p14:creationId xmlns:p14="http://schemas.microsoft.com/office/powerpoint/2010/main" val="66558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Presentation Pages</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02431" y="2092643"/>
            <a:ext cx="4431365" cy="342423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692" y="2133600"/>
            <a:ext cx="4378362" cy="3383280"/>
          </a:xfrm>
          <a:prstGeom prst="rect">
            <a:avLst/>
          </a:prstGeom>
        </p:spPr>
      </p:pic>
    </p:spTree>
    <p:extLst>
      <p:ext uri="{BB962C8B-B14F-4D97-AF65-F5344CB8AC3E}">
        <p14:creationId xmlns:p14="http://schemas.microsoft.com/office/powerpoint/2010/main" val="816771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37117" y="2523718"/>
            <a:ext cx="4431365" cy="342423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063" y="2523718"/>
            <a:ext cx="4530507" cy="3500846"/>
          </a:xfrm>
          <a:prstGeom prst="rect">
            <a:avLst/>
          </a:prstGeom>
        </p:spPr>
      </p:pic>
    </p:spTree>
    <p:extLst>
      <p:ext uri="{BB962C8B-B14F-4D97-AF65-F5344CB8AC3E}">
        <p14:creationId xmlns:p14="http://schemas.microsoft.com/office/powerpoint/2010/main" val="948120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71803" y="2419214"/>
            <a:ext cx="4431365" cy="342423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070" y="2419214"/>
            <a:ext cx="4631936" cy="3579223"/>
          </a:xfrm>
          <a:prstGeom prst="rect">
            <a:avLst/>
          </a:prstGeom>
        </p:spPr>
      </p:pic>
    </p:spTree>
    <p:extLst>
      <p:ext uri="{BB962C8B-B14F-4D97-AF65-F5344CB8AC3E}">
        <p14:creationId xmlns:p14="http://schemas.microsoft.com/office/powerpoint/2010/main" val="119589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Empowered with action</a:t>
            </a:r>
            <a:endParaRPr lang="en-US" dirty="0"/>
          </a:p>
        </p:txBody>
      </p:sp>
      <p:sp>
        <p:nvSpPr>
          <p:cNvPr id="3" name="Content Placeholder 2"/>
          <p:cNvSpPr>
            <a:spLocks noGrp="1"/>
          </p:cNvSpPr>
          <p:nvPr>
            <p:ph sz="quarter" idx="13"/>
          </p:nvPr>
        </p:nvSpPr>
        <p:spPr/>
        <p:txBody>
          <a:bodyPr/>
          <a:lstStyle/>
          <a:p>
            <a:r>
              <a:rPr lang="en-US" dirty="0" smtClean="0"/>
              <a:t>Accountability and Liability</a:t>
            </a:r>
          </a:p>
          <a:p>
            <a:r>
              <a:rPr lang="en-US" dirty="0" smtClean="0"/>
              <a:t>Action Plans  with assignments</a:t>
            </a:r>
          </a:p>
          <a:p>
            <a:r>
              <a:rPr lang="en-US" dirty="0" smtClean="0"/>
              <a:t>GIVE AND/OR GET</a:t>
            </a:r>
          </a:p>
          <a:p>
            <a:r>
              <a:rPr lang="en-US" dirty="0" smtClean="0"/>
              <a:t>Annual Evaluation</a:t>
            </a:r>
          </a:p>
          <a:p>
            <a:r>
              <a:rPr lang="en-US" dirty="0" smtClean="0"/>
              <a:t>Term Limits </a:t>
            </a:r>
          </a:p>
          <a:p>
            <a:pPr marL="0" indent="0">
              <a:buNone/>
            </a:pPr>
            <a:endParaRPr lang="en-US" dirty="0"/>
          </a:p>
        </p:txBody>
      </p:sp>
    </p:spTree>
    <p:extLst>
      <p:ext uri="{BB962C8B-B14F-4D97-AF65-F5344CB8AC3E}">
        <p14:creationId xmlns:p14="http://schemas.microsoft.com/office/powerpoint/2010/main" val="174492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Training – keep Moving them Forward</a:t>
            </a:r>
            <a:endParaRPr lang="en-US" dirty="0"/>
          </a:p>
        </p:txBody>
      </p:sp>
      <p:sp>
        <p:nvSpPr>
          <p:cNvPr id="3" name="Content Placeholder 2"/>
          <p:cNvSpPr>
            <a:spLocks noGrp="1"/>
          </p:cNvSpPr>
          <p:nvPr>
            <p:ph sz="quarter" idx="13"/>
          </p:nvPr>
        </p:nvSpPr>
        <p:spPr/>
        <p:txBody>
          <a:bodyPr/>
          <a:lstStyle/>
          <a:p>
            <a:r>
              <a:rPr lang="en-US" dirty="0" smtClean="0"/>
              <a:t>Have Thank You cards at each meeting</a:t>
            </a:r>
          </a:p>
          <a:p>
            <a:r>
              <a:rPr lang="en-US" dirty="0" smtClean="0"/>
              <a:t>Have extra Tickets for both board and committee members to participate and take guests to.  These can be for anything.  We invite both board and committee members to invite those they are cultivating to Grant Patrol, committee meetings, events, etc. </a:t>
            </a:r>
          </a:p>
          <a:p>
            <a:r>
              <a:rPr lang="en-US" dirty="0" smtClean="0"/>
              <a:t>Help make connections for them</a:t>
            </a:r>
            <a:endParaRPr lang="en-US" dirty="0"/>
          </a:p>
        </p:txBody>
      </p:sp>
    </p:spTree>
    <p:extLst>
      <p:ext uri="{BB962C8B-B14F-4D97-AF65-F5344CB8AC3E}">
        <p14:creationId xmlns:p14="http://schemas.microsoft.com/office/powerpoint/2010/main" val="88695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3"/>
          </p:nvPr>
        </p:nvSpPr>
        <p:spPr/>
        <p:txBody>
          <a:bodyPr/>
          <a:lstStyle/>
          <a:p>
            <a:pPr marL="0" indent="0" algn="ctr">
              <a:buNone/>
            </a:pPr>
            <a:r>
              <a:rPr lang="en-US" dirty="0" smtClean="0"/>
              <a:t>Time to Harvest and Optimize your incredible talent within your Board and Committee Members.  </a:t>
            </a:r>
          </a:p>
          <a:p>
            <a:pPr marL="0" indent="0" algn="ctr">
              <a:buNone/>
            </a:pPr>
            <a:endParaRPr lang="en-US" dirty="0"/>
          </a:p>
          <a:p>
            <a:pPr marL="0" indent="0" algn="ctr">
              <a:buNone/>
            </a:pPr>
            <a:r>
              <a:rPr lang="en-US" smtClean="0"/>
              <a:t>Remember</a:t>
            </a:r>
            <a:r>
              <a:rPr lang="mr-IN" smtClean="0"/>
              <a:t>…</a:t>
            </a:r>
            <a:r>
              <a:rPr lang="en-US" dirty="0" smtClean="0"/>
              <a:t>..</a:t>
            </a:r>
          </a:p>
          <a:p>
            <a:pPr marL="0" indent="0" algn="ctr">
              <a:buNone/>
            </a:pPr>
            <a:r>
              <a:rPr lang="en-US" dirty="0" smtClean="0"/>
              <a:t>Your only as strong as your weakest link.  Make them Strong! </a:t>
            </a:r>
            <a:endParaRPr lang="en-US" dirty="0"/>
          </a:p>
        </p:txBody>
      </p:sp>
    </p:spTree>
    <p:extLst>
      <p:ext uri="{BB962C8B-B14F-4D97-AF65-F5344CB8AC3E}">
        <p14:creationId xmlns:p14="http://schemas.microsoft.com/office/powerpoint/2010/main" val="28027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Building Engaged, Involved and Active Board and Committee Members. </a:t>
            </a:r>
            <a:endParaRPr lang="en-US" dirty="0"/>
          </a:p>
        </p:txBody>
      </p:sp>
      <p:sp>
        <p:nvSpPr>
          <p:cNvPr id="3" name="Content Placeholder 2"/>
          <p:cNvSpPr>
            <a:spLocks noGrp="1"/>
          </p:cNvSpPr>
          <p:nvPr>
            <p:ph sz="quarter" idx="13"/>
          </p:nvPr>
        </p:nvSpPr>
        <p:spPr/>
        <p:txBody>
          <a:bodyPr/>
          <a:lstStyle/>
          <a:p>
            <a:r>
              <a:rPr lang="en-US" dirty="0" smtClean="0"/>
              <a:t>Helpful?</a:t>
            </a:r>
          </a:p>
          <a:p>
            <a:r>
              <a:rPr lang="en-US" dirty="0" smtClean="0"/>
              <a:t>Questions?</a:t>
            </a:r>
          </a:p>
          <a:p>
            <a:r>
              <a:rPr lang="en-US" dirty="0" smtClean="0"/>
              <a:t>Feedback?</a:t>
            </a:r>
          </a:p>
          <a:p>
            <a:r>
              <a:rPr lang="en-US" dirty="0" smtClean="0">
                <a:hlinkClick r:id="rId3"/>
              </a:rPr>
              <a:t>Vfoster@sangereducationfoundation.org</a:t>
            </a:r>
            <a:endParaRPr lang="en-US" dirty="0" smtClean="0"/>
          </a:p>
        </p:txBody>
      </p:sp>
    </p:spTree>
    <p:extLst>
      <p:ext uri="{BB962C8B-B14F-4D97-AF65-F5344CB8AC3E}">
        <p14:creationId xmlns:p14="http://schemas.microsoft.com/office/powerpoint/2010/main" val="31281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your board and/or committee members truly engaged in your foundation’s work?</a:t>
            </a:r>
            <a:endParaRPr lang="en-US" dirty="0"/>
          </a:p>
        </p:txBody>
      </p:sp>
      <p:sp>
        <p:nvSpPr>
          <p:cNvPr id="3" name="Content Placeholder 2"/>
          <p:cNvSpPr>
            <a:spLocks noGrp="1"/>
          </p:cNvSpPr>
          <p:nvPr>
            <p:ph sz="quarter" idx="13"/>
          </p:nvPr>
        </p:nvSpPr>
        <p:spPr/>
        <p:txBody>
          <a:bodyPr/>
          <a:lstStyle/>
          <a:p>
            <a:pPr algn="ctr"/>
            <a:r>
              <a:rPr lang="en-US" dirty="0" smtClean="0"/>
              <a:t>ARE THE RIGHT PEOPLE ON BOARD?   Are the Right people serving on committees?    </a:t>
            </a:r>
            <a:endParaRPr lang="en-US" dirty="0"/>
          </a:p>
          <a:p>
            <a:pPr marL="0" indent="0" algn="ctr">
              <a:buNone/>
            </a:pPr>
            <a:r>
              <a:rPr lang="en-US" dirty="0" smtClean="0"/>
              <a:t> A truly diverse Organization and board has representation from a variety of generations, geographic areas, expertise (such as business, community leaders, private foundations, legal, and marketing) and interest in engagement (hands on board members as well as those who can open doors and make introductions at various levels of the community). </a:t>
            </a:r>
          </a:p>
        </p:txBody>
      </p:sp>
    </p:spTree>
    <p:extLst>
      <p:ext uri="{BB962C8B-B14F-4D97-AF65-F5344CB8AC3E}">
        <p14:creationId xmlns:p14="http://schemas.microsoft.com/office/powerpoint/2010/main" val="145063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of Board and Committee Members</a:t>
            </a:r>
            <a:endParaRPr lang="en-US" dirty="0"/>
          </a:p>
        </p:txBody>
      </p:sp>
      <p:sp>
        <p:nvSpPr>
          <p:cNvPr id="3" name="Content Placeholder 2"/>
          <p:cNvSpPr>
            <a:spLocks noGrp="1"/>
          </p:cNvSpPr>
          <p:nvPr>
            <p:ph sz="quarter" idx="13"/>
          </p:nvPr>
        </p:nvSpPr>
        <p:spPr/>
        <p:txBody>
          <a:bodyPr>
            <a:normAutofit/>
          </a:bodyPr>
          <a:lstStyle/>
          <a:p>
            <a:r>
              <a:rPr lang="en-US" dirty="0" smtClean="0"/>
              <a:t>Community &amp; Business Leaders</a:t>
            </a:r>
          </a:p>
          <a:p>
            <a:r>
              <a:rPr lang="en-US" dirty="0" smtClean="0"/>
              <a:t>Passion for Public Schools</a:t>
            </a:r>
          </a:p>
          <a:p>
            <a:r>
              <a:rPr lang="en-US" dirty="0" smtClean="0"/>
              <a:t>Committed to your mission</a:t>
            </a:r>
          </a:p>
          <a:p>
            <a:r>
              <a:rPr lang="en-US" dirty="0" smtClean="0"/>
              <a:t>Major employers represented</a:t>
            </a:r>
          </a:p>
          <a:p>
            <a:r>
              <a:rPr lang="en-US" dirty="0" smtClean="0"/>
              <a:t>Willing to help and have time</a:t>
            </a:r>
          </a:p>
          <a:p>
            <a:r>
              <a:rPr lang="en-US" dirty="0" smtClean="0"/>
              <a:t>Senior, decision makers</a:t>
            </a:r>
          </a:p>
          <a:p>
            <a:pPr marL="0" indent="0">
              <a:buNone/>
            </a:pPr>
            <a:r>
              <a:rPr lang="en-US" sz="1200" dirty="0" smtClean="0"/>
              <a:t>					* Bill Hoffman National University Sanford Cause Leadership Institute</a:t>
            </a:r>
            <a:endParaRPr lang="en-US" sz="1200" dirty="0"/>
          </a:p>
        </p:txBody>
      </p:sp>
    </p:spTree>
    <p:extLst>
      <p:ext uri="{BB962C8B-B14F-4D97-AF65-F5344CB8AC3E}">
        <p14:creationId xmlns:p14="http://schemas.microsoft.com/office/powerpoint/2010/main" val="1381310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Board and Committee Members are those that are busy and use to getting things done! </a:t>
            </a:r>
            <a:endParaRPr lang="en-US" dirty="0"/>
          </a:p>
        </p:txBody>
      </p:sp>
      <p:sp>
        <p:nvSpPr>
          <p:cNvPr id="3" name="Content Placeholder 2"/>
          <p:cNvSpPr>
            <a:spLocks noGrp="1"/>
          </p:cNvSpPr>
          <p:nvPr>
            <p:ph sz="quarter" idx="13"/>
          </p:nvPr>
        </p:nvSpPr>
        <p:spPr/>
        <p:txBody>
          <a:bodyPr/>
          <a:lstStyle/>
          <a:p>
            <a:r>
              <a:rPr lang="en-US" dirty="0" smtClean="0"/>
              <a:t>CONSISENT PROCESS FOR IDENTIFY Future Board MEMBER CANDIDATES</a:t>
            </a:r>
          </a:p>
          <a:p>
            <a:r>
              <a:rPr lang="en-US" dirty="0" smtClean="0"/>
              <a:t>UTILIZING COMMITTEE &amp; BOARD MATRIX * </a:t>
            </a:r>
          </a:p>
          <a:p>
            <a:r>
              <a:rPr lang="en-US" dirty="0" smtClean="0"/>
              <a:t>CLEAR COMMITTEE &amp; BOARD TERMS * What are their Responsibilities?</a:t>
            </a:r>
          </a:p>
          <a:p>
            <a:r>
              <a:rPr lang="en-US" dirty="0" smtClean="0"/>
              <a:t>Evaluations</a:t>
            </a:r>
          </a:p>
          <a:p>
            <a:r>
              <a:rPr lang="en-US" dirty="0" smtClean="0"/>
              <a:t>orientation</a:t>
            </a:r>
          </a:p>
          <a:p>
            <a:endParaRPr lang="en-US" dirty="0" smtClean="0"/>
          </a:p>
          <a:p>
            <a:endParaRPr lang="en-US" dirty="0" smtClean="0"/>
          </a:p>
          <a:p>
            <a:endParaRPr lang="en-US" dirty="0"/>
          </a:p>
        </p:txBody>
      </p:sp>
    </p:spTree>
    <p:extLst>
      <p:ext uri="{BB962C8B-B14F-4D97-AF65-F5344CB8AC3E}">
        <p14:creationId xmlns:p14="http://schemas.microsoft.com/office/powerpoint/2010/main" val="9363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 THEM!!!</a:t>
            </a:r>
            <a:endParaRPr lang="en-US" dirty="0"/>
          </a:p>
        </p:txBody>
      </p:sp>
      <p:sp>
        <p:nvSpPr>
          <p:cNvPr id="3" name="Content Placeholder 2"/>
          <p:cNvSpPr>
            <a:spLocks noGrp="1"/>
          </p:cNvSpPr>
          <p:nvPr>
            <p:ph sz="quarter" idx="13"/>
          </p:nvPr>
        </p:nvSpPr>
        <p:spPr/>
        <p:txBody>
          <a:bodyPr/>
          <a:lstStyle/>
          <a:p>
            <a:pPr marL="0" indent="0">
              <a:buNone/>
            </a:pPr>
            <a:r>
              <a:rPr lang="en-US" dirty="0" smtClean="0"/>
              <a:t>With</a:t>
            </a:r>
          </a:p>
          <a:p>
            <a:r>
              <a:rPr lang="en-US" dirty="0" smtClean="0"/>
              <a:t>Empowerment</a:t>
            </a:r>
          </a:p>
          <a:p>
            <a:r>
              <a:rPr lang="en-US" dirty="0" smtClean="0"/>
              <a:t>Ownership</a:t>
            </a:r>
          </a:p>
          <a:p>
            <a:r>
              <a:rPr lang="en-US" dirty="0" smtClean="0"/>
              <a:t>Partnership</a:t>
            </a:r>
          </a:p>
          <a:p>
            <a:r>
              <a:rPr lang="en-US" dirty="0" smtClean="0"/>
              <a:t>Peer to Peer</a:t>
            </a:r>
          </a:p>
          <a:p>
            <a:r>
              <a:rPr lang="en-US" dirty="0" smtClean="0"/>
              <a:t>Stewardship</a:t>
            </a:r>
          </a:p>
          <a:p>
            <a:r>
              <a:rPr lang="en-US" dirty="0" smtClean="0"/>
              <a:t>TEAM</a:t>
            </a:r>
            <a:endParaRPr lang="en-US" dirty="0"/>
          </a:p>
        </p:txBody>
      </p:sp>
      <p:sp>
        <p:nvSpPr>
          <p:cNvPr id="4" name="Content Placeholder 3"/>
          <p:cNvSpPr>
            <a:spLocks noGrp="1"/>
          </p:cNvSpPr>
          <p:nvPr>
            <p:ph sz="quarter" idx="14"/>
          </p:nvPr>
        </p:nvSpPr>
        <p:spPr/>
        <p:txBody>
          <a:bodyPr/>
          <a:lstStyle/>
          <a:p>
            <a:pPr marL="0" indent="0">
              <a:buNone/>
            </a:pPr>
            <a:r>
              <a:rPr lang="en-US" dirty="0" smtClean="0"/>
              <a:t>Without</a:t>
            </a:r>
          </a:p>
          <a:p>
            <a:r>
              <a:rPr lang="en-US" dirty="0" smtClean="0"/>
              <a:t>Lack of Focus</a:t>
            </a:r>
          </a:p>
          <a:p>
            <a:r>
              <a:rPr lang="en-US" dirty="0" smtClean="0"/>
              <a:t>Lack of Substance</a:t>
            </a:r>
          </a:p>
          <a:p>
            <a:r>
              <a:rPr lang="en-US" dirty="0" smtClean="0"/>
              <a:t>No Sale</a:t>
            </a:r>
          </a:p>
          <a:p>
            <a:r>
              <a:rPr lang="en-US" dirty="0" smtClean="0"/>
              <a:t>Insufficient Knowledge</a:t>
            </a:r>
          </a:p>
          <a:p>
            <a:r>
              <a:rPr lang="en-US" dirty="0" smtClean="0"/>
              <a:t>Totally dependent on Staff</a:t>
            </a:r>
            <a:endParaRPr lang="en-US" dirty="0"/>
          </a:p>
        </p:txBody>
      </p:sp>
    </p:spTree>
    <p:extLst>
      <p:ext uri="{BB962C8B-B14F-4D97-AF65-F5344CB8AC3E}">
        <p14:creationId xmlns:p14="http://schemas.microsoft.com/office/powerpoint/2010/main" val="102421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a:t>
            </a:r>
            <a:endParaRPr lang="en-US" dirty="0"/>
          </a:p>
        </p:txBody>
      </p:sp>
      <p:sp>
        <p:nvSpPr>
          <p:cNvPr id="3" name="Content Placeholder 2"/>
          <p:cNvSpPr>
            <a:spLocks noGrp="1"/>
          </p:cNvSpPr>
          <p:nvPr>
            <p:ph sz="quarter" idx="13"/>
          </p:nvPr>
        </p:nvSpPr>
        <p:spPr/>
        <p:txBody>
          <a:bodyPr/>
          <a:lstStyle/>
          <a:p>
            <a:pPr marL="0" indent="0">
              <a:buNone/>
            </a:pPr>
            <a:r>
              <a:rPr lang="en-US" dirty="0" smtClean="0"/>
              <a:t>Give a thorough orientation including but not limited to Introductions, organizational history, staff and board responsibilities, Explaining of organizational structure, what committees do and are responsible for, where the greatest needs are (expertise or resources) resources and access  to additional information (Brochures, contribution envelopes, newsletters, annual reports, Website and email addresses) , Member expectations as well as what documented outcomes are expected, informational takeaway’s and assignments, Meeting times, dates and locations, of meetings.     </a:t>
            </a:r>
            <a:endParaRPr lang="en-US" dirty="0"/>
          </a:p>
        </p:txBody>
      </p:sp>
    </p:spTree>
    <p:extLst>
      <p:ext uri="{BB962C8B-B14F-4D97-AF65-F5344CB8AC3E}">
        <p14:creationId xmlns:p14="http://schemas.microsoft.com/office/powerpoint/2010/main" val="138913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for Committee Members</a:t>
            </a:r>
            <a:endParaRPr lang="en-US" dirty="0"/>
          </a:p>
        </p:txBody>
      </p:sp>
      <p:sp>
        <p:nvSpPr>
          <p:cNvPr id="3" name="Content Placeholder 2"/>
          <p:cNvSpPr>
            <a:spLocks noGrp="1"/>
          </p:cNvSpPr>
          <p:nvPr>
            <p:ph sz="quarter" idx="13"/>
          </p:nvPr>
        </p:nvSpPr>
        <p:spPr/>
        <p:txBody>
          <a:bodyPr/>
          <a:lstStyle/>
          <a:p>
            <a:r>
              <a:rPr lang="en-US" dirty="0" smtClean="0"/>
              <a:t>One year Term</a:t>
            </a:r>
          </a:p>
          <a:p>
            <a:r>
              <a:rPr lang="en-US" dirty="0" smtClean="0"/>
              <a:t>Most often No required financial obligation</a:t>
            </a:r>
          </a:p>
          <a:p>
            <a:r>
              <a:rPr lang="en-US" dirty="0" smtClean="0"/>
              <a:t>Volunteers and works within confines of Committee Action Plans</a:t>
            </a:r>
          </a:p>
          <a:p>
            <a:r>
              <a:rPr lang="en-US" dirty="0" smtClean="0"/>
              <a:t>Agrees to positively represent the workings of the organization  and board members.</a:t>
            </a:r>
          </a:p>
          <a:p>
            <a:r>
              <a:rPr lang="en-US" dirty="0" smtClean="0"/>
              <a:t>Supportive of Public Schools</a:t>
            </a:r>
          </a:p>
          <a:p>
            <a:endParaRPr lang="en-US" dirty="0"/>
          </a:p>
        </p:txBody>
      </p:sp>
    </p:spTree>
    <p:extLst>
      <p:ext uri="{BB962C8B-B14F-4D97-AF65-F5344CB8AC3E}">
        <p14:creationId xmlns:p14="http://schemas.microsoft.com/office/powerpoint/2010/main" val="116668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for board Members</a:t>
            </a:r>
            <a:endParaRPr lang="en-US" dirty="0"/>
          </a:p>
        </p:txBody>
      </p:sp>
      <p:sp>
        <p:nvSpPr>
          <p:cNvPr id="3" name="Content Placeholder 2"/>
          <p:cNvSpPr>
            <a:spLocks noGrp="1"/>
          </p:cNvSpPr>
          <p:nvPr>
            <p:ph sz="quarter" idx="13"/>
          </p:nvPr>
        </p:nvSpPr>
        <p:spPr>
          <a:xfrm>
            <a:off x="913774" y="2367092"/>
            <a:ext cx="10674168" cy="4150086"/>
          </a:xfrm>
        </p:spPr>
        <p:txBody>
          <a:bodyPr>
            <a:normAutofit/>
          </a:bodyPr>
          <a:lstStyle/>
          <a:p>
            <a:r>
              <a:rPr lang="en-US" dirty="0" smtClean="0"/>
              <a:t>Serve a three year term with option of holding a second three year term before having to step out for a minimum of one year. </a:t>
            </a:r>
            <a:endParaRPr lang="en-US" dirty="0"/>
          </a:p>
          <a:p>
            <a:r>
              <a:rPr lang="en-US" dirty="0" smtClean="0"/>
              <a:t> Ensure that provisions of organizational charter and bylaws are followed.</a:t>
            </a:r>
          </a:p>
          <a:p>
            <a:r>
              <a:rPr lang="en-US" dirty="0" smtClean="0"/>
              <a:t>Set the organizational business plan and general course including long range goals.</a:t>
            </a:r>
          </a:p>
          <a:p>
            <a:r>
              <a:rPr lang="en-US" dirty="0" smtClean="0"/>
              <a:t>Provide resources for activities through direct financial contributions and a commitment to fundraise.</a:t>
            </a:r>
          </a:p>
          <a:p>
            <a:r>
              <a:rPr lang="en-US" dirty="0" smtClean="0"/>
              <a:t>Develop and maintain a good working communication link to the community.</a:t>
            </a:r>
          </a:p>
          <a:p>
            <a:r>
              <a:rPr lang="en-US" dirty="0" smtClean="0"/>
              <a:t>Supportive of the School District</a:t>
            </a:r>
          </a:p>
          <a:p>
            <a:endParaRPr lang="en-US" dirty="0" smtClean="0"/>
          </a:p>
          <a:p>
            <a:endParaRPr lang="en-US" dirty="0"/>
          </a:p>
        </p:txBody>
      </p:sp>
    </p:spTree>
    <p:extLst>
      <p:ext uri="{BB962C8B-B14F-4D97-AF65-F5344CB8AC3E}">
        <p14:creationId xmlns:p14="http://schemas.microsoft.com/office/powerpoint/2010/main" val="73094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and Committee Members - Non Responsibilities </a:t>
            </a:r>
            <a:br>
              <a:rPr lang="en-US" dirty="0" smtClean="0"/>
            </a:br>
            <a:endParaRPr lang="en-US" dirty="0"/>
          </a:p>
        </p:txBody>
      </p:sp>
      <p:sp>
        <p:nvSpPr>
          <p:cNvPr id="3" name="Content Placeholder 2"/>
          <p:cNvSpPr>
            <a:spLocks noGrp="1"/>
          </p:cNvSpPr>
          <p:nvPr>
            <p:ph sz="quarter" idx="13"/>
          </p:nvPr>
        </p:nvSpPr>
        <p:spPr/>
        <p:txBody>
          <a:bodyPr/>
          <a:lstStyle/>
          <a:p>
            <a:r>
              <a:rPr lang="en-US" dirty="0" smtClean="0"/>
              <a:t> Board and most committee Members do not engage in day to day operation of the organization</a:t>
            </a:r>
          </a:p>
          <a:p>
            <a:r>
              <a:rPr lang="en-US" dirty="0" smtClean="0"/>
              <a:t>Board or Committee Members other than Board President and Executive Director do not enter or engage contractual obligations on behalf of the foundation nor do they speak on behalf of the Board as a whole.  </a:t>
            </a:r>
            <a:endParaRPr lang="en-US" dirty="0"/>
          </a:p>
        </p:txBody>
      </p:sp>
    </p:spTree>
    <p:extLst>
      <p:ext uri="{BB962C8B-B14F-4D97-AF65-F5344CB8AC3E}">
        <p14:creationId xmlns:p14="http://schemas.microsoft.com/office/powerpoint/2010/main" val="51569516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270</TotalTime>
  <Words>764</Words>
  <Application>Microsoft Office PowerPoint</Application>
  <PresentationFormat>Widescreen</PresentationFormat>
  <Paragraphs>110</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Mangal</vt:lpstr>
      <vt:lpstr>Tw Cen MT</vt:lpstr>
      <vt:lpstr>Droplet</vt:lpstr>
      <vt:lpstr>Building Engaged, Involved and Active Board and Committee Members</vt:lpstr>
      <vt:lpstr>IS your board and/or committee members truly engaged in your foundation’s work?</vt:lpstr>
      <vt:lpstr>Profile of Board and Committee Members</vt:lpstr>
      <vt:lpstr>The best Board and Committee Members are those that are busy and use to getting things done! </vt:lpstr>
      <vt:lpstr>EQUIP THEM!!!</vt:lpstr>
      <vt:lpstr>Orientation</vt:lpstr>
      <vt:lpstr>Responsibilities for Committee Members</vt:lpstr>
      <vt:lpstr>Responsibilities for board Members</vt:lpstr>
      <vt:lpstr>Board and Committee Members - Non Responsibilities  </vt:lpstr>
      <vt:lpstr>Expectations from both Board and Committee Members</vt:lpstr>
      <vt:lpstr>Tools needed Board and Committee Members Notebook/manual</vt:lpstr>
      <vt:lpstr>Portfolio Presentation Pages</vt:lpstr>
      <vt:lpstr>Optimizing</vt:lpstr>
      <vt:lpstr>Optimizing</vt:lpstr>
      <vt:lpstr>Empowered with action</vt:lpstr>
      <vt:lpstr>On-Going Training – keep Moving them Forward</vt:lpstr>
      <vt:lpstr>Questions?</vt:lpstr>
      <vt:lpstr> Building Engaged, Involved and Active Board and Committee Members.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On both Board and Committee members</dc:title>
  <dc:creator>Microsoft Office User</dc:creator>
  <cp:lastModifiedBy>Valfoster</cp:lastModifiedBy>
  <cp:revision>30</cp:revision>
  <cp:lastPrinted>2018-02-19T20:08:48Z</cp:lastPrinted>
  <dcterms:created xsi:type="dcterms:W3CDTF">2018-01-15T20:29:26Z</dcterms:created>
  <dcterms:modified xsi:type="dcterms:W3CDTF">2022-03-31T21:54:47Z</dcterms:modified>
</cp:coreProperties>
</file>