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7" r:id="rId3"/>
    <p:sldId id="274" r:id="rId4"/>
    <p:sldId id="272" r:id="rId5"/>
    <p:sldId id="271" r:id="rId6"/>
    <p:sldId id="268" r:id="rId7"/>
    <p:sldId id="276" r:id="rId8"/>
    <p:sldId id="261" r:id="rId9"/>
    <p:sldId id="262" r:id="rId10"/>
    <p:sldId id="265" r:id="rId11"/>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684"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65C79B4-C964-458A-90AD-0B2E99DA5A81}" type="datetimeFigureOut">
              <a:rPr lang="en-US" smtClean="0"/>
              <a:t>4/1/2022</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A872887-C93E-40E2-BAD1-EF18D97D36F4}" type="slidenum">
              <a:rPr lang="en-US" smtClean="0"/>
              <a:t>‹#›</a:t>
            </a:fld>
            <a:endParaRPr lang="en-US" dirty="0"/>
          </a:p>
        </p:txBody>
      </p:sp>
    </p:spTree>
    <p:extLst>
      <p:ext uri="{BB962C8B-B14F-4D97-AF65-F5344CB8AC3E}">
        <p14:creationId xmlns:p14="http://schemas.microsoft.com/office/powerpoint/2010/main" val="2070425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72887-C93E-40E2-BAD1-EF18D97D36F4}" type="slidenum">
              <a:rPr lang="en-US" smtClean="0"/>
              <a:t>1</a:t>
            </a:fld>
            <a:endParaRPr lang="en-US" dirty="0"/>
          </a:p>
        </p:txBody>
      </p:sp>
    </p:spTree>
    <p:extLst>
      <p:ext uri="{BB962C8B-B14F-4D97-AF65-F5344CB8AC3E}">
        <p14:creationId xmlns:p14="http://schemas.microsoft.com/office/powerpoint/2010/main" val="2228005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72887-C93E-40E2-BAD1-EF18D97D36F4}" type="slidenum">
              <a:rPr lang="en-US" smtClean="0"/>
              <a:t>10</a:t>
            </a:fld>
            <a:endParaRPr lang="en-US" dirty="0"/>
          </a:p>
        </p:txBody>
      </p:sp>
    </p:spTree>
    <p:extLst>
      <p:ext uri="{BB962C8B-B14F-4D97-AF65-F5344CB8AC3E}">
        <p14:creationId xmlns:p14="http://schemas.microsoft.com/office/powerpoint/2010/main" val="2937912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Often in response to workforce development, community needs and/or strategies to improve low performing schools,  Education Foundations can develop partnerships and facilitate philanthropic investments that help districts implement new programs to meet their goals. </a:t>
            </a:r>
          </a:p>
          <a:p>
            <a:endParaRPr lang="en-US" dirty="0"/>
          </a:p>
        </p:txBody>
      </p:sp>
      <p:sp>
        <p:nvSpPr>
          <p:cNvPr id="4" name="Slide Number Placeholder 3"/>
          <p:cNvSpPr>
            <a:spLocks noGrp="1"/>
          </p:cNvSpPr>
          <p:nvPr>
            <p:ph type="sldNum" sz="quarter" idx="10"/>
          </p:nvPr>
        </p:nvSpPr>
        <p:spPr/>
        <p:txBody>
          <a:bodyPr/>
          <a:lstStyle/>
          <a:p>
            <a:fld id="{BA872887-C93E-40E2-BAD1-EF18D97D36F4}" type="slidenum">
              <a:rPr lang="en-US" smtClean="0"/>
              <a:t>2</a:t>
            </a:fld>
            <a:endParaRPr lang="en-US" dirty="0"/>
          </a:p>
        </p:txBody>
      </p:sp>
    </p:spTree>
    <p:extLst>
      <p:ext uri="{BB962C8B-B14F-4D97-AF65-F5344CB8AC3E}">
        <p14:creationId xmlns:p14="http://schemas.microsoft.com/office/powerpoint/2010/main" val="16492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Foundations</a:t>
            </a:r>
            <a:r>
              <a:rPr lang="en-US" baseline="0" dirty="0"/>
              <a:t> have the ability to track, cultivate, solicit and acknowledge supporters/partners through peer to peer and personal relationships.  EF’s have robust accounting and transparency in all aspects of governance.  They have the ability to create and develop Endowments through either outside or internal management as dictated by their policies and procedures.  Depending on their Finance and gift acceptance policies can received beneficiary designations, and estate legacy gifts.  As district’s grow or if they encounter a disaster, specific challenge or sudden need, Foundations have the ability to be responsive.  Most of all Foundations being independent can tell the district’s story, are ambassadors for the district, advocate on behalf of the district and build community support through their work in recognizing the districts academic success. </a:t>
            </a:r>
            <a:endParaRPr lang="en-US" dirty="0"/>
          </a:p>
        </p:txBody>
      </p:sp>
      <p:sp>
        <p:nvSpPr>
          <p:cNvPr id="4" name="Slide Number Placeholder 3"/>
          <p:cNvSpPr>
            <a:spLocks noGrp="1"/>
          </p:cNvSpPr>
          <p:nvPr>
            <p:ph type="sldNum" sz="quarter" idx="10"/>
          </p:nvPr>
        </p:nvSpPr>
        <p:spPr/>
        <p:txBody>
          <a:bodyPr/>
          <a:lstStyle/>
          <a:p>
            <a:fld id="{BA872887-C93E-40E2-BAD1-EF18D97D36F4}" type="slidenum">
              <a:rPr lang="en-US" smtClean="0"/>
              <a:t>3</a:t>
            </a:fld>
            <a:endParaRPr lang="en-US" dirty="0"/>
          </a:p>
        </p:txBody>
      </p:sp>
    </p:spTree>
    <p:extLst>
      <p:ext uri="{BB962C8B-B14F-4D97-AF65-F5344CB8AC3E}">
        <p14:creationId xmlns:p14="http://schemas.microsoft.com/office/powerpoint/2010/main" val="34043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Districts do these things well.  Have</a:t>
            </a:r>
            <a:r>
              <a:rPr lang="en-US" baseline="0" dirty="0"/>
              <a:t> the capacity of program management, have amazing staff, have lots and lots of data, and have stories to tell.   The Partnership provides opportunities for districts to have direct and consistent communication with stakeholders.  And lastly working with business partners foundation staff can often determine/guide donations to meet specific district needs or gaps in funding specific programs.  Stronger Together. Continuity.</a:t>
            </a:r>
            <a:endParaRPr lang="en-US" dirty="0"/>
          </a:p>
        </p:txBody>
      </p:sp>
      <p:sp>
        <p:nvSpPr>
          <p:cNvPr id="4" name="Slide Number Placeholder 3"/>
          <p:cNvSpPr>
            <a:spLocks noGrp="1"/>
          </p:cNvSpPr>
          <p:nvPr>
            <p:ph type="sldNum" sz="quarter" idx="10"/>
          </p:nvPr>
        </p:nvSpPr>
        <p:spPr/>
        <p:txBody>
          <a:bodyPr/>
          <a:lstStyle/>
          <a:p>
            <a:fld id="{BA872887-C93E-40E2-BAD1-EF18D97D36F4}" type="slidenum">
              <a:rPr lang="en-US" smtClean="0"/>
              <a:t>4</a:t>
            </a:fld>
            <a:endParaRPr lang="en-US" dirty="0"/>
          </a:p>
        </p:txBody>
      </p:sp>
    </p:spTree>
    <p:extLst>
      <p:ext uri="{BB962C8B-B14F-4D97-AF65-F5344CB8AC3E}">
        <p14:creationId xmlns:p14="http://schemas.microsoft.com/office/powerpoint/2010/main" val="251954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a:t>
            </a:r>
            <a:r>
              <a:rPr lang="en-US" baseline="0" dirty="0"/>
              <a:t> GAP language  Foundations have the ability to accept both types of financial support Donor Directed (Restricted) and without restrictions.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Unrestricted funds - speak to hard to come by. </a:t>
            </a:r>
            <a:r>
              <a:rPr lang="en-US" dirty="0"/>
              <a:t>Emphasis on Private Funds not school funds, not federal funds</a:t>
            </a:r>
            <a:r>
              <a:rPr lang="en-US" baseline="0" dirty="0"/>
              <a:t> but PRIVATE FUNDS therefore they are accounted different, documented differently, spent differently. </a:t>
            </a:r>
            <a:endParaRPr lang="en-US" dirty="0"/>
          </a:p>
          <a:p>
            <a:endParaRPr lang="en-US" baseline="0" dirty="0"/>
          </a:p>
          <a:p>
            <a:r>
              <a:rPr lang="en-US" baseline="0" dirty="0"/>
              <a:t>Valerie speak to memorial gifts</a:t>
            </a:r>
            <a:endParaRPr lang="en-US" dirty="0"/>
          </a:p>
        </p:txBody>
      </p:sp>
      <p:sp>
        <p:nvSpPr>
          <p:cNvPr id="4" name="Slide Number Placeholder 3"/>
          <p:cNvSpPr>
            <a:spLocks noGrp="1"/>
          </p:cNvSpPr>
          <p:nvPr>
            <p:ph type="sldNum" sz="quarter" idx="10"/>
          </p:nvPr>
        </p:nvSpPr>
        <p:spPr/>
        <p:txBody>
          <a:bodyPr/>
          <a:lstStyle/>
          <a:p>
            <a:fld id="{BA872887-C93E-40E2-BAD1-EF18D97D36F4}" type="slidenum">
              <a:rPr lang="en-US" smtClean="0"/>
              <a:t>5</a:t>
            </a:fld>
            <a:endParaRPr lang="en-US" dirty="0"/>
          </a:p>
        </p:txBody>
      </p:sp>
    </p:spTree>
    <p:extLst>
      <p:ext uri="{BB962C8B-B14F-4D97-AF65-F5344CB8AC3E}">
        <p14:creationId xmlns:p14="http://schemas.microsoft.com/office/powerpoint/2010/main" val="393447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state or federal funds  - look and feel different, are different.  ROI’s for example, even the state is looking into ROI’s on career work</a:t>
            </a:r>
            <a:r>
              <a:rPr lang="en-US" baseline="0" dirty="0"/>
              <a:t> force impact.  Foundations have been gathering ROI, impact statements, documented outcomes and articulating back to supporters in many different formats.  Newsletters, annual reports, posters, social media postings, donor receptions, and events.  Fit a district need and foundation goal.</a:t>
            </a:r>
            <a:endParaRPr lang="en-US" dirty="0"/>
          </a:p>
        </p:txBody>
      </p:sp>
      <p:sp>
        <p:nvSpPr>
          <p:cNvPr id="4" name="Slide Number Placeholder 3"/>
          <p:cNvSpPr>
            <a:spLocks noGrp="1"/>
          </p:cNvSpPr>
          <p:nvPr>
            <p:ph type="sldNum" sz="quarter" idx="10"/>
          </p:nvPr>
        </p:nvSpPr>
        <p:spPr/>
        <p:txBody>
          <a:bodyPr/>
          <a:lstStyle/>
          <a:p>
            <a:fld id="{BA872887-C93E-40E2-BAD1-EF18D97D36F4}" type="slidenum">
              <a:rPr lang="en-US" smtClean="0"/>
              <a:t>6</a:t>
            </a:fld>
            <a:endParaRPr lang="en-US" dirty="0"/>
          </a:p>
        </p:txBody>
      </p:sp>
    </p:spTree>
    <p:extLst>
      <p:ext uri="{BB962C8B-B14F-4D97-AF65-F5344CB8AC3E}">
        <p14:creationId xmlns:p14="http://schemas.microsoft.com/office/powerpoint/2010/main" val="338666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state or federal funds  - look and feel different, are different.  ROI’s for example, even the state is looking into ROI’s on career work</a:t>
            </a:r>
            <a:r>
              <a:rPr lang="en-US" baseline="0" dirty="0"/>
              <a:t> force impact.  Foundations have been gathering ROI, impact statements, documented outcomes and articulating back to supporters in many different formats.  Newsletters, annual reports, posters, social media postings, donor receptions, and events.  Fit a district need and foundation goal.</a:t>
            </a:r>
            <a:endParaRPr lang="en-US" dirty="0"/>
          </a:p>
        </p:txBody>
      </p:sp>
      <p:sp>
        <p:nvSpPr>
          <p:cNvPr id="4" name="Slide Number Placeholder 3"/>
          <p:cNvSpPr>
            <a:spLocks noGrp="1"/>
          </p:cNvSpPr>
          <p:nvPr>
            <p:ph type="sldNum" sz="quarter" idx="10"/>
          </p:nvPr>
        </p:nvSpPr>
        <p:spPr/>
        <p:txBody>
          <a:bodyPr/>
          <a:lstStyle/>
          <a:p>
            <a:fld id="{BA872887-C93E-40E2-BAD1-EF18D97D36F4}" type="slidenum">
              <a:rPr lang="en-US" smtClean="0"/>
              <a:t>7</a:t>
            </a:fld>
            <a:endParaRPr lang="en-US" dirty="0"/>
          </a:p>
        </p:txBody>
      </p:sp>
    </p:spTree>
    <p:extLst>
      <p:ext uri="{BB962C8B-B14F-4D97-AF65-F5344CB8AC3E}">
        <p14:creationId xmlns:p14="http://schemas.microsoft.com/office/powerpoint/2010/main" val="282774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ongoing, open and inclusive partnership with</a:t>
            </a:r>
            <a:r>
              <a:rPr lang="en-US" baseline="0" dirty="0"/>
              <a:t> the district is vital in building these types of business partnerships and in general is an expectation of the local community.  </a:t>
            </a:r>
            <a:endParaRPr lang="en-US" dirty="0"/>
          </a:p>
        </p:txBody>
      </p:sp>
      <p:sp>
        <p:nvSpPr>
          <p:cNvPr id="4" name="Slide Number Placeholder 3"/>
          <p:cNvSpPr>
            <a:spLocks noGrp="1"/>
          </p:cNvSpPr>
          <p:nvPr>
            <p:ph type="sldNum" sz="quarter" idx="10"/>
          </p:nvPr>
        </p:nvSpPr>
        <p:spPr/>
        <p:txBody>
          <a:bodyPr/>
          <a:lstStyle/>
          <a:p>
            <a:fld id="{BA872887-C93E-40E2-BAD1-EF18D97D36F4}" type="slidenum">
              <a:rPr lang="en-US" smtClean="0"/>
              <a:t>8</a:t>
            </a:fld>
            <a:endParaRPr lang="en-US" dirty="0"/>
          </a:p>
        </p:txBody>
      </p:sp>
    </p:spTree>
    <p:extLst>
      <p:ext uri="{BB962C8B-B14F-4D97-AF65-F5344CB8AC3E}">
        <p14:creationId xmlns:p14="http://schemas.microsoft.com/office/powerpoint/2010/main" val="2997964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872887-C93E-40E2-BAD1-EF18D97D36F4}" type="slidenum">
              <a:rPr lang="en-US" smtClean="0"/>
              <a:t>9</a:t>
            </a:fld>
            <a:endParaRPr lang="en-US" dirty="0"/>
          </a:p>
        </p:txBody>
      </p:sp>
    </p:spTree>
    <p:extLst>
      <p:ext uri="{BB962C8B-B14F-4D97-AF65-F5344CB8AC3E}">
        <p14:creationId xmlns:p14="http://schemas.microsoft.com/office/powerpoint/2010/main" val="2775627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7D7FD546-0D49-4175-B5C1-3248EF65170D}" type="datetimeFigureOut">
              <a:rPr lang="en-US" smtClean="0"/>
              <a:t>4/1/2022</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EF7D41AC-110C-4F11-97D2-13AFFDD9A40F}" type="slidenum">
              <a:rPr lang="en-US" smtClean="0"/>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2861166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D7FD546-0D49-4175-B5C1-3248EF65170D}" type="datetimeFigureOut">
              <a:rPr lang="en-US" smtClean="0"/>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7D41AC-110C-4F11-97D2-13AFFDD9A40F}" type="slidenum">
              <a:rPr lang="en-US" smtClean="0"/>
              <a:t>‹#›</a:t>
            </a:fld>
            <a:endParaRPr lang="en-US" dirty="0"/>
          </a:p>
        </p:txBody>
      </p:sp>
    </p:spTree>
    <p:extLst>
      <p:ext uri="{BB962C8B-B14F-4D97-AF65-F5344CB8AC3E}">
        <p14:creationId xmlns:p14="http://schemas.microsoft.com/office/powerpoint/2010/main" val="361910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7FD546-0D49-4175-B5C1-3248EF65170D}" type="datetimeFigureOut">
              <a:rPr lang="en-US" smtClean="0"/>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7D41AC-110C-4F11-97D2-13AFFDD9A40F}" type="slidenum">
              <a:rPr lang="en-US" smtClean="0"/>
              <a:t>‹#›</a:t>
            </a:fld>
            <a:endParaRPr lang="en-US" dirty="0"/>
          </a:p>
        </p:txBody>
      </p:sp>
    </p:spTree>
    <p:extLst>
      <p:ext uri="{BB962C8B-B14F-4D97-AF65-F5344CB8AC3E}">
        <p14:creationId xmlns:p14="http://schemas.microsoft.com/office/powerpoint/2010/main" val="846504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7FD546-0D49-4175-B5C1-3248EF65170D}" type="datetimeFigureOut">
              <a:rPr lang="en-US" smtClean="0"/>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7D41AC-110C-4F11-97D2-13AFFDD9A40F}" type="slidenum">
              <a:rPr lang="en-US" smtClean="0"/>
              <a:t>‹#›</a:t>
            </a:fld>
            <a:endParaRPr lang="en-US" dirty="0"/>
          </a:p>
        </p:txBody>
      </p:sp>
    </p:spTree>
    <p:extLst>
      <p:ext uri="{BB962C8B-B14F-4D97-AF65-F5344CB8AC3E}">
        <p14:creationId xmlns:p14="http://schemas.microsoft.com/office/powerpoint/2010/main" val="1395665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7FD546-0D49-4175-B5C1-3248EF65170D}" type="datetimeFigureOut">
              <a:rPr lang="en-US" smtClean="0"/>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7D41AC-110C-4F11-97D2-13AFFDD9A40F}" type="slidenum">
              <a:rPr lang="en-US" smtClean="0"/>
              <a:t>‹#›</a:t>
            </a:fld>
            <a:endParaRPr lang="en-US" dirty="0"/>
          </a:p>
        </p:txBody>
      </p:sp>
    </p:spTree>
    <p:extLst>
      <p:ext uri="{BB962C8B-B14F-4D97-AF65-F5344CB8AC3E}">
        <p14:creationId xmlns:p14="http://schemas.microsoft.com/office/powerpoint/2010/main" val="3980160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7FD546-0D49-4175-B5C1-3248EF65170D}" type="datetimeFigureOut">
              <a:rPr lang="en-US" smtClean="0"/>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7D41AC-110C-4F11-97D2-13AFFDD9A40F}" type="slidenum">
              <a:rPr lang="en-US" smtClean="0"/>
              <a:t>‹#›</a:t>
            </a:fld>
            <a:endParaRPr lang="en-US" dirty="0"/>
          </a:p>
        </p:txBody>
      </p:sp>
    </p:spTree>
    <p:extLst>
      <p:ext uri="{BB962C8B-B14F-4D97-AF65-F5344CB8AC3E}">
        <p14:creationId xmlns:p14="http://schemas.microsoft.com/office/powerpoint/2010/main" val="870095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7FD546-0D49-4175-B5C1-3248EF65170D}" type="datetimeFigureOut">
              <a:rPr lang="en-US" smtClean="0"/>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7D41AC-110C-4F11-97D2-13AFFDD9A40F}" type="slidenum">
              <a:rPr lang="en-US" smtClean="0"/>
              <a:t>‹#›</a:t>
            </a:fld>
            <a:endParaRPr lang="en-US" dirty="0"/>
          </a:p>
        </p:txBody>
      </p:sp>
    </p:spTree>
    <p:extLst>
      <p:ext uri="{BB962C8B-B14F-4D97-AF65-F5344CB8AC3E}">
        <p14:creationId xmlns:p14="http://schemas.microsoft.com/office/powerpoint/2010/main" val="1841118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FD546-0D49-4175-B5C1-3248EF65170D}" type="datetimeFigureOut">
              <a:rPr lang="en-US" smtClean="0"/>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7D41AC-110C-4F11-97D2-13AFFDD9A40F}" type="slidenum">
              <a:rPr lang="en-US" smtClean="0"/>
              <a:t>‹#›</a:t>
            </a:fld>
            <a:endParaRPr lang="en-US" dirty="0"/>
          </a:p>
        </p:txBody>
      </p:sp>
    </p:spTree>
    <p:extLst>
      <p:ext uri="{BB962C8B-B14F-4D97-AF65-F5344CB8AC3E}">
        <p14:creationId xmlns:p14="http://schemas.microsoft.com/office/powerpoint/2010/main" val="4187621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7FD546-0D49-4175-B5C1-3248EF65170D}" type="datetimeFigureOut">
              <a:rPr lang="en-US" smtClean="0"/>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F7D41AC-110C-4F11-97D2-13AFFDD9A40F}" type="slidenum">
              <a:rPr lang="en-US" smtClean="0"/>
              <a:t>‹#›</a:t>
            </a:fld>
            <a:endParaRPr lang="en-US" dirty="0"/>
          </a:p>
        </p:txBody>
      </p:sp>
    </p:spTree>
    <p:extLst>
      <p:ext uri="{BB962C8B-B14F-4D97-AF65-F5344CB8AC3E}">
        <p14:creationId xmlns:p14="http://schemas.microsoft.com/office/powerpoint/2010/main" val="2541197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7D7FD546-0D49-4175-B5C1-3248EF65170D}" type="datetimeFigureOut">
              <a:rPr lang="en-US" smtClean="0"/>
              <a:t>4/1/2022</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EF7D41AC-110C-4F11-97D2-13AFFDD9A40F}" type="slidenum">
              <a:rPr lang="en-US" smtClean="0"/>
              <a:t>‹#›</a:t>
            </a:fld>
            <a:endParaRPr lang="en-US" dirty="0"/>
          </a:p>
        </p:txBody>
      </p:sp>
    </p:spTree>
    <p:extLst>
      <p:ext uri="{BB962C8B-B14F-4D97-AF65-F5344CB8AC3E}">
        <p14:creationId xmlns:p14="http://schemas.microsoft.com/office/powerpoint/2010/main" val="2958394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7FD546-0D49-4175-B5C1-3248EF65170D}" type="datetimeFigureOut">
              <a:rPr lang="en-US" smtClean="0"/>
              <a:t>4/1/2022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EF7D41AC-110C-4F11-97D2-13AFFDD9A40F}" type="slidenum">
              <a:rPr lang="en-US" smtClean="0"/>
              <a:t>‹#›</a:t>
            </a:fld>
            <a:endParaRPr lang="en-US" dirty="0"/>
          </a:p>
        </p:txBody>
      </p:sp>
    </p:spTree>
    <p:extLst>
      <p:ext uri="{BB962C8B-B14F-4D97-AF65-F5344CB8AC3E}">
        <p14:creationId xmlns:p14="http://schemas.microsoft.com/office/powerpoint/2010/main" val="500715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7FD546-0D49-4175-B5C1-3248EF65170D}" type="datetimeFigureOut">
              <a:rPr lang="en-US" smtClean="0"/>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7D41AC-110C-4F11-97D2-13AFFDD9A40F}" type="slidenum">
              <a:rPr lang="en-US" smtClean="0"/>
              <a:t>‹#›</a:t>
            </a:fld>
            <a:endParaRPr lang="en-US" dirty="0"/>
          </a:p>
        </p:txBody>
      </p:sp>
    </p:spTree>
    <p:extLst>
      <p:ext uri="{BB962C8B-B14F-4D97-AF65-F5344CB8AC3E}">
        <p14:creationId xmlns:p14="http://schemas.microsoft.com/office/powerpoint/2010/main" val="3685891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7FD546-0D49-4175-B5C1-3248EF65170D}" type="datetimeFigureOut">
              <a:rPr lang="en-US" smtClean="0"/>
              <a:t>4/1/2022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F7D41AC-110C-4F11-97D2-13AFFDD9A40F}" type="slidenum">
              <a:rPr lang="en-US" smtClean="0"/>
              <a:t>‹#›</a:t>
            </a:fld>
            <a:endParaRPr lang="en-US" dirty="0"/>
          </a:p>
        </p:txBody>
      </p:sp>
    </p:spTree>
    <p:extLst>
      <p:ext uri="{BB962C8B-B14F-4D97-AF65-F5344CB8AC3E}">
        <p14:creationId xmlns:p14="http://schemas.microsoft.com/office/powerpoint/2010/main" val="33811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7FD546-0D49-4175-B5C1-3248EF65170D}" type="datetimeFigureOut">
              <a:rPr lang="en-US" smtClean="0"/>
              <a:t>4/1/2022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F7D41AC-110C-4F11-97D2-13AFFDD9A40F}" type="slidenum">
              <a:rPr lang="en-US" smtClean="0"/>
              <a:t>‹#›</a:t>
            </a:fld>
            <a:endParaRPr lang="en-US" dirty="0"/>
          </a:p>
        </p:txBody>
      </p:sp>
    </p:spTree>
    <p:extLst>
      <p:ext uri="{BB962C8B-B14F-4D97-AF65-F5344CB8AC3E}">
        <p14:creationId xmlns:p14="http://schemas.microsoft.com/office/powerpoint/2010/main" val="1945593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7FD546-0D49-4175-B5C1-3248EF65170D}" type="datetimeFigureOut">
              <a:rPr lang="en-US" smtClean="0"/>
              <a:t>4/1/2022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F7D41AC-110C-4F11-97D2-13AFFDD9A40F}" type="slidenum">
              <a:rPr lang="en-US" smtClean="0"/>
              <a:t>‹#›</a:t>
            </a:fld>
            <a:endParaRPr lang="en-US" dirty="0"/>
          </a:p>
        </p:txBody>
      </p:sp>
    </p:spTree>
    <p:extLst>
      <p:ext uri="{BB962C8B-B14F-4D97-AF65-F5344CB8AC3E}">
        <p14:creationId xmlns:p14="http://schemas.microsoft.com/office/powerpoint/2010/main" val="295765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D7FD546-0D49-4175-B5C1-3248EF65170D}" type="datetimeFigureOut">
              <a:rPr lang="en-US" smtClean="0"/>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7D41AC-110C-4F11-97D2-13AFFDD9A40F}" type="slidenum">
              <a:rPr lang="en-US" smtClean="0"/>
              <a:t>‹#›</a:t>
            </a:fld>
            <a:endParaRPr lang="en-US" dirty="0"/>
          </a:p>
        </p:txBody>
      </p:sp>
    </p:spTree>
    <p:extLst>
      <p:ext uri="{BB962C8B-B14F-4D97-AF65-F5344CB8AC3E}">
        <p14:creationId xmlns:p14="http://schemas.microsoft.com/office/powerpoint/2010/main" val="1290918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D7FD546-0D49-4175-B5C1-3248EF65170D}" type="datetimeFigureOut">
              <a:rPr lang="en-US" smtClean="0"/>
              <a:t>4/1/2022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F7D41AC-110C-4F11-97D2-13AFFDD9A40F}" type="slidenum">
              <a:rPr lang="en-US" smtClean="0"/>
              <a:t>‹#›</a:t>
            </a:fld>
            <a:endParaRPr lang="en-US" dirty="0"/>
          </a:p>
        </p:txBody>
      </p:sp>
    </p:spTree>
    <p:extLst>
      <p:ext uri="{BB962C8B-B14F-4D97-AF65-F5344CB8AC3E}">
        <p14:creationId xmlns:p14="http://schemas.microsoft.com/office/powerpoint/2010/main" val="1814747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7FD546-0D49-4175-B5C1-3248EF65170D}" type="datetimeFigureOut">
              <a:rPr lang="en-US" smtClean="0"/>
              <a:t>4/1/2022</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F7D41AC-110C-4F11-97D2-13AFFDD9A40F}" type="slidenum">
              <a:rPr lang="en-US" smtClean="0"/>
              <a:t>‹#›</a:t>
            </a:fld>
            <a:endParaRPr lang="en-US" dirty="0"/>
          </a:p>
        </p:txBody>
      </p:sp>
    </p:spTree>
    <p:extLst>
      <p:ext uri="{BB962C8B-B14F-4D97-AF65-F5344CB8AC3E}">
        <p14:creationId xmlns:p14="http://schemas.microsoft.com/office/powerpoint/2010/main" val="42879057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jgeelhoed@saisdfoundation.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MillerA@friscoisd.org" TargetMode="External"/><Relationship Id="rId4" Type="http://schemas.openxmlformats.org/officeDocument/2006/relationships/hyperlink" Target="mailto:vfoster@sangereducationfoundatio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1524000"/>
            <a:ext cx="5105400" cy="3124200"/>
          </a:xfrm>
          <a:ln w="76200">
            <a:solidFill>
              <a:schemeClr val="accent1">
                <a:lumMod val="75000"/>
              </a:schemeClr>
            </a:solidFill>
          </a:ln>
        </p:spPr>
        <p:txBody>
          <a:bodyPr>
            <a:normAutofit fontScale="90000"/>
          </a:bodyPr>
          <a:lstStyle/>
          <a:p>
            <a:r>
              <a:rPr lang="en-US" sz="3100" b="0" dirty="0">
                <a:effectLst/>
                <a:latin typeface="Arial Rounded MT Bold" panose="020F0704030504030204" pitchFamily="34" charset="0"/>
              </a:rPr>
              <a:t>Elevating the Relationship Between Education Foundations and Districts for the Greatest Student Impact</a:t>
            </a:r>
            <a:br>
              <a:rPr lang="en-US" dirty="0"/>
            </a:br>
            <a:endParaRPr lang="en-US" dirty="0"/>
          </a:p>
        </p:txBody>
      </p:sp>
      <p:sp>
        <p:nvSpPr>
          <p:cNvPr id="3" name="Subtitle 2"/>
          <p:cNvSpPr>
            <a:spLocks noGrp="1"/>
          </p:cNvSpPr>
          <p:nvPr>
            <p:ph type="subTitle" idx="1"/>
          </p:nvPr>
        </p:nvSpPr>
        <p:spPr>
          <a:xfrm>
            <a:off x="7162800" y="1143000"/>
            <a:ext cx="1828800" cy="4343401"/>
          </a:xfrm>
        </p:spPr>
        <p:txBody>
          <a:bodyPr>
            <a:normAutofit fontScale="85000" lnSpcReduction="10000"/>
          </a:bodyPr>
          <a:lstStyle/>
          <a:p>
            <a:r>
              <a:rPr lang="en-US" b="1" i="1" dirty="0"/>
              <a:t>Valerie Foster, CEFL Executive Director </a:t>
            </a:r>
          </a:p>
          <a:p>
            <a:r>
              <a:rPr lang="en-US" b="1" i="1" dirty="0"/>
              <a:t>Sanger Education Foundation</a:t>
            </a:r>
          </a:p>
          <a:p>
            <a:endParaRPr lang="en-US" sz="1500" b="1" i="1" dirty="0"/>
          </a:p>
          <a:p>
            <a:r>
              <a:rPr lang="en-US" b="1" i="1" dirty="0"/>
              <a:t>Judy Geelhoed, Executive Director </a:t>
            </a:r>
          </a:p>
          <a:p>
            <a:r>
              <a:rPr lang="en-US" b="1" i="1" dirty="0"/>
              <a:t>San Antonio ISD Foundation</a:t>
            </a:r>
          </a:p>
          <a:p>
            <a:endParaRPr lang="en-US" b="1" i="1" dirty="0"/>
          </a:p>
          <a:p>
            <a:r>
              <a:rPr lang="en-US" b="1" i="1" dirty="0"/>
              <a:t>Allison Miller, Executive Director</a:t>
            </a:r>
          </a:p>
          <a:p>
            <a:r>
              <a:rPr lang="en-US" b="1" i="1" dirty="0"/>
              <a:t>Frisco Education Foundation</a:t>
            </a:r>
            <a:endParaRPr lang="en-US" dirty="0"/>
          </a:p>
          <a:p>
            <a:endParaRPr lang="en-US" dirty="0"/>
          </a:p>
        </p:txBody>
      </p:sp>
    </p:spTree>
    <p:extLst>
      <p:ext uri="{BB962C8B-B14F-4D97-AF65-F5344CB8AC3E}">
        <p14:creationId xmlns:p14="http://schemas.microsoft.com/office/powerpoint/2010/main" val="141783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719666" y="2743200"/>
            <a:ext cx="8229600" cy="4709160"/>
          </a:xfrm>
        </p:spPr>
        <p:txBody>
          <a:bodyPr/>
          <a:lstStyle/>
          <a:p>
            <a:pPr marL="137160" indent="0" algn="ctr">
              <a:buNone/>
            </a:pPr>
            <a:r>
              <a:rPr lang="en-US" dirty="0"/>
              <a:t>Contact Judy at </a:t>
            </a:r>
          </a:p>
          <a:p>
            <a:pPr marL="137160" indent="0" algn="ctr">
              <a:buNone/>
            </a:pPr>
            <a:r>
              <a:rPr lang="en-US" dirty="0">
                <a:hlinkClick r:id="rId3"/>
              </a:rPr>
              <a:t>jgeelhoed@saisdfoundation.com</a:t>
            </a:r>
            <a:endParaRPr lang="en-US" dirty="0"/>
          </a:p>
          <a:p>
            <a:pPr marL="137160" indent="0" algn="ctr">
              <a:buNone/>
            </a:pPr>
            <a:endParaRPr lang="en-US" dirty="0"/>
          </a:p>
          <a:p>
            <a:pPr marL="137160" indent="0" algn="ctr">
              <a:buNone/>
            </a:pPr>
            <a:r>
              <a:rPr lang="en-US" dirty="0"/>
              <a:t>Contact Valerie at </a:t>
            </a:r>
          </a:p>
          <a:p>
            <a:pPr marL="137160" indent="0" algn="ctr">
              <a:buNone/>
            </a:pPr>
            <a:r>
              <a:rPr lang="en-US" dirty="0">
                <a:hlinkClick r:id="rId4"/>
              </a:rPr>
              <a:t>vfoster@sangereducationfoundation.org</a:t>
            </a:r>
            <a:endParaRPr lang="en-US" dirty="0"/>
          </a:p>
          <a:p>
            <a:pPr marL="137160" indent="0" algn="ctr">
              <a:buNone/>
            </a:pPr>
            <a:endParaRPr lang="en-US" dirty="0"/>
          </a:p>
          <a:p>
            <a:pPr marL="137160" indent="0" algn="ctr">
              <a:buNone/>
            </a:pPr>
            <a:r>
              <a:rPr lang="en-US" dirty="0"/>
              <a:t>Contact Allison at</a:t>
            </a:r>
          </a:p>
          <a:p>
            <a:pPr marL="137160" indent="0" algn="ctr">
              <a:buNone/>
            </a:pPr>
            <a:r>
              <a:rPr lang="en-US" dirty="0">
                <a:hlinkClick r:id="rId5"/>
              </a:rPr>
              <a:t>MillerA@friscoisd.org</a:t>
            </a:r>
            <a:endParaRPr lang="en-US" dirty="0"/>
          </a:p>
          <a:p>
            <a:pPr marL="137160" indent="0" algn="ctr">
              <a:buNone/>
            </a:pPr>
            <a:endParaRPr lang="en-US" dirty="0"/>
          </a:p>
          <a:p>
            <a:pPr marL="137160" indent="0" algn="ctr">
              <a:buNone/>
            </a:pPr>
            <a:endParaRPr lang="en-US" dirty="0"/>
          </a:p>
          <a:p>
            <a:pPr marL="137160" indent="0" algn="ctr">
              <a:buNone/>
            </a:pPr>
            <a:endParaRPr lang="en-US" dirty="0"/>
          </a:p>
        </p:txBody>
      </p:sp>
    </p:spTree>
    <p:extLst>
      <p:ext uri="{BB962C8B-B14F-4D97-AF65-F5344CB8AC3E}">
        <p14:creationId xmlns:p14="http://schemas.microsoft.com/office/powerpoint/2010/main" val="794797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16" y="228600"/>
            <a:ext cx="8229600" cy="1524000"/>
          </a:xfrm>
        </p:spPr>
        <p:txBody>
          <a:bodyPr>
            <a:normAutofit fontScale="90000"/>
          </a:bodyPr>
          <a:lstStyle/>
          <a:p>
            <a:r>
              <a:rPr lang="en-US" dirty="0"/>
              <a:t>Elevating…</a:t>
            </a:r>
            <a:br>
              <a:rPr lang="en-US" dirty="0"/>
            </a:br>
            <a:r>
              <a:rPr lang="en-US" dirty="0"/>
              <a:t>it’s a different level of thinking</a:t>
            </a:r>
            <a:br>
              <a:rPr lang="en-US" dirty="0"/>
            </a:br>
            <a:endParaRPr lang="en-US" dirty="0"/>
          </a:p>
        </p:txBody>
      </p:sp>
      <p:sp>
        <p:nvSpPr>
          <p:cNvPr id="3" name="Content Placeholder 2"/>
          <p:cNvSpPr>
            <a:spLocks noGrp="1"/>
          </p:cNvSpPr>
          <p:nvPr>
            <p:ph idx="1"/>
          </p:nvPr>
        </p:nvSpPr>
        <p:spPr>
          <a:xfrm>
            <a:off x="381000" y="1828800"/>
            <a:ext cx="5715000" cy="4648200"/>
          </a:xfrm>
        </p:spPr>
        <p:txBody>
          <a:bodyPr>
            <a:normAutofit/>
          </a:bodyPr>
          <a:lstStyle/>
          <a:p>
            <a:pPr marL="137160" indent="0" algn="ctr">
              <a:buNone/>
            </a:pPr>
            <a:r>
              <a:rPr lang="en-US" dirty="0"/>
              <a:t>Beyond teacher grants and scholarships, education foundations can play a significant role in helping to bring in and steward partners/investors to support strategic initiatives to benefit students at the school and District level that otherwise might not be possible. These partnerships are varied and must be designed to meet the unique needs of the students in the local community and match donor values.  </a:t>
            </a:r>
          </a:p>
        </p:txBody>
      </p:sp>
      <p:pic>
        <p:nvPicPr>
          <p:cNvPr id="4098" name="Picture 2" descr="C:\Users\vfoster\AppData\Local\Microsoft\Windows\Temporary Internet Files\Content.IE5\SBS7QV7S\crowdfund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631041"/>
            <a:ext cx="2433637"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930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2133" y="457201"/>
            <a:ext cx="7704667" cy="761999"/>
          </a:xfrm>
        </p:spPr>
        <p:txBody>
          <a:bodyPr>
            <a:normAutofit/>
          </a:bodyPr>
          <a:lstStyle/>
          <a:p>
            <a:r>
              <a:rPr lang="en-US" dirty="0"/>
              <a:t>Assets of Education Foundations</a:t>
            </a:r>
          </a:p>
        </p:txBody>
      </p:sp>
      <p:sp>
        <p:nvSpPr>
          <p:cNvPr id="5" name="Text Placeholder 2"/>
          <p:cNvSpPr>
            <a:spLocks noGrp="1"/>
          </p:cNvSpPr>
          <p:nvPr>
            <p:ph idx="1"/>
          </p:nvPr>
        </p:nvSpPr>
        <p:spPr>
          <a:xfrm>
            <a:off x="1600199" y="1524000"/>
            <a:ext cx="7100455" cy="4724400"/>
          </a:xfrm>
        </p:spPr>
        <p:txBody>
          <a:bodyPr>
            <a:normAutofit fontScale="85000" lnSpcReduction="20000"/>
          </a:bodyPr>
          <a:lstStyle/>
          <a:p>
            <a:r>
              <a:rPr lang="en-US" dirty="0"/>
              <a:t>Focus on the Donor/Partner/Investor</a:t>
            </a:r>
          </a:p>
          <a:p>
            <a:r>
              <a:rPr lang="en-US" dirty="0"/>
              <a:t>Managing Donations with Restrictions</a:t>
            </a:r>
          </a:p>
          <a:p>
            <a:r>
              <a:rPr lang="en-US" dirty="0"/>
              <a:t>Donor Stewardship (not just reporting)</a:t>
            </a:r>
          </a:p>
          <a:p>
            <a:r>
              <a:rPr lang="en-US" dirty="0"/>
              <a:t>Financial Accountability/Transparency</a:t>
            </a:r>
          </a:p>
          <a:p>
            <a:r>
              <a:rPr lang="en-US" dirty="0"/>
              <a:t>Articulating ROI in Donor Language (including student achievement results)</a:t>
            </a:r>
          </a:p>
          <a:p>
            <a:r>
              <a:rPr lang="en-US" dirty="0"/>
              <a:t>Relationship Building &amp; Donor Cultivation</a:t>
            </a:r>
          </a:p>
          <a:p>
            <a:r>
              <a:rPr lang="en-US" dirty="0"/>
              <a:t>Ability to Accept and Manage Endowments</a:t>
            </a:r>
          </a:p>
          <a:p>
            <a:r>
              <a:rPr lang="en-US" dirty="0"/>
              <a:t>Soliciting &amp; Managing Estate &amp; Beneficiary Gifts</a:t>
            </a:r>
          </a:p>
          <a:p>
            <a:r>
              <a:rPr lang="en-US" dirty="0"/>
              <a:t>Bridging District Funding/Budget Gaps</a:t>
            </a:r>
          </a:p>
          <a:p>
            <a:r>
              <a:rPr lang="en-US" dirty="0"/>
              <a:t>Nimble &amp; Responsive to Community &amp; District Needs</a:t>
            </a:r>
          </a:p>
          <a:p>
            <a:r>
              <a:rPr lang="en-US" dirty="0"/>
              <a:t>External Voice Telling the District’s Story</a:t>
            </a:r>
          </a:p>
        </p:txBody>
      </p:sp>
    </p:spTree>
    <p:extLst>
      <p:ext uri="{BB962C8B-B14F-4D97-AF65-F5344CB8AC3E}">
        <p14:creationId xmlns:p14="http://schemas.microsoft.com/office/powerpoint/2010/main" val="266787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2133" y="457201"/>
            <a:ext cx="7704667" cy="1066799"/>
          </a:xfrm>
        </p:spPr>
        <p:txBody>
          <a:bodyPr>
            <a:normAutofit fontScale="90000"/>
          </a:bodyPr>
          <a:lstStyle/>
          <a:p>
            <a:r>
              <a:rPr lang="en-US" dirty="0"/>
              <a:t>Assets of School District &amp; </a:t>
            </a:r>
            <a:br>
              <a:rPr lang="en-US" dirty="0"/>
            </a:br>
            <a:r>
              <a:rPr lang="en-US" dirty="0"/>
              <a:t>Foundation Partnership</a:t>
            </a:r>
          </a:p>
        </p:txBody>
      </p:sp>
      <p:sp>
        <p:nvSpPr>
          <p:cNvPr id="5" name="Text Placeholder 2"/>
          <p:cNvSpPr>
            <a:spLocks noGrp="1"/>
          </p:cNvSpPr>
          <p:nvPr>
            <p:ph idx="1"/>
          </p:nvPr>
        </p:nvSpPr>
        <p:spPr>
          <a:xfrm>
            <a:off x="1828799" y="1828800"/>
            <a:ext cx="6858001" cy="4800600"/>
          </a:xfrm>
        </p:spPr>
        <p:txBody>
          <a:bodyPr>
            <a:normAutofit fontScale="85000" lnSpcReduction="20000"/>
          </a:bodyPr>
          <a:lstStyle/>
          <a:p>
            <a:pPr marL="0" indent="0">
              <a:buNone/>
            </a:pPr>
            <a:endParaRPr lang="en-US" dirty="0"/>
          </a:p>
          <a:p>
            <a:pPr marL="0" indent="0">
              <a:buNone/>
            </a:pPr>
            <a:r>
              <a:rPr lang="en-US" b="1" i="1" dirty="0"/>
              <a:t>School District:</a:t>
            </a:r>
          </a:p>
          <a:p>
            <a:r>
              <a:rPr lang="en-US" dirty="0"/>
              <a:t>Instructional Program Management</a:t>
            </a:r>
          </a:p>
          <a:p>
            <a:r>
              <a:rPr lang="en-US" dirty="0"/>
              <a:t>Qualified Staff</a:t>
            </a:r>
          </a:p>
          <a:p>
            <a:r>
              <a:rPr lang="en-US" dirty="0"/>
              <a:t>Student Level &amp; District Data</a:t>
            </a:r>
          </a:p>
          <a:p>
            <a:r>
              <a:rPr lang="en-US" dirty="0"/>
              <a:t>Purchasing &amp; Inventory Management Systems</a:t>
            </a:r>
          </a:p>
          <a:p>
            <a:pPr marL="0" indent="0">
              <a:buNone/>
            </a:pPr>
            <a:endParaRPr lang="en-US" dirty="0"/>
          </a:p>
          <a:p>
            <a:pPr marL="0" indent="0">
              <a:buNone/>
            </a:pPr>
            <a:r>
              <a:rPr lang="en-US" b="1" i="1" dirty="0"/>
              <a:t>Education Foundation:</a:t>
            </a:r>
          </a:p>
          <a:p>
            <a:r>
              <a:rPr lang="en-US" dirty="0"/>
              <a:t>Sharing Compelling Stories </a:t>
            </a:r>
          </a:p>
          <a:p>
            <a:r>
              <a:rPr lang="en-US" dirty="0"/>
              <a:t>Consistent Communication with Stakeholders</a:t>
            </a:r>
          </a:p>
          <a:p>
            <a:r>
              <a:rPr lang="en-US" b="1" dirty="0"/>
              <a:t>Guiding Donations/Investments to Meet a District Need or Create an Opportunity for the District</a:t>
            </a:r>
          </a:p>
          <a:p>
            <a:pPr marL="137160" indent="0">
              <a:buNone/>
            </a:pPr>
            <a:endParaRPr lang="en-US" dirty="0"/>
          </a:p>
          <a:p>
            <a:pPr marL="137160" indent="0">
              <a:buNone/>
            </a:pPr>
            <a:endParaRPr lang="en-US" dirty="0"/>
          </a:p>
        </p:txBody>
      </p:sp>
    </p:spTree>
    <p:extLst>
      <p:ext uri="{BB962C8B-B14F-4D97-AF65-F5344CB8AC3E}">
        <p14:creationId xmlns:p14="http://schemas.microsoft.com/office/powerpoint/2010/main" val="2994531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2133" y="457201"/>
            <a:ext cx="7704667" cy="838199"/>
          </a:xfrm>
        </p:spPr>
        <p:txBody>
          <a:bodyPr>
            <a:normAutofit/>
          </a:bodyPr>
          <a:lstStyle/>
          <a:p>
            <a:r>
              <a:rPr lang="en-US" dirty="0"/>
              <a:t>Private Donations</a:t>
            </a:r>
          </a:p>
        </p:txBody>
      </p:sp>
      <p:sp>
        <p:nvSpPr>
          <p:cNvPr id="5" name="Text Placeholder 2"/>
          <p:cNvSpPr>
            <a:spLocks noGrp="1"/>
          </p:cNvSpPr>
          <p:nvPr>
            <p:ph idx="1"/>
          </p:nvPr>
        </p:nvSpPr>
        <p:spPr>
          <a:xfrm>
            <a:off x="1752599" y="1600200"/>
            <a:ext cx="6948055" cy="4876800"/>
          </a:xfrm>
        </p:spPr>
        <p:txBody>
          <a:bodyPr>
            <a:normAutofit fontScale="85000" lnSpcReduction="20000"/>
          </a:bodyPr>
          <a:lstStyle/>
          <a:p>
            <a:pPr marL="137160" indent="0">
              <a:buNone/>
            </a:pPr>
            <a:r>
              <a:rPr lang="en-US" b="1" i="1" dirty="0"/>
              <a:t>Donations with Restrictions:</a:t>
            </a:r>
          </a:p>
          <a:p>
            <a:r>
              <a:rPr lang="en-US" dirty="0"/>
              <a:t>Program or project based</a:t>
            </a:r>
          </a:p>
          <a:p>
            <a:r>
              <a:rPr lang="en-US" dirty="0"/>
              <a:t>Contractual agreement through an approved grant application or MOU </a:t>
            </a:r>
          </a:p>
          <a:p>
            <a:r>
              <a:rPr lang="en-US" dirty="0"/>
              <a:t>Has specific requirements, restrictions, documented outputs and outcomes</a:t>
            </a:r>
          </a:p>
          <a:p>
            <a:r>
              <a:rPr lang="en-US" dirty="0"/>
              <a:t>Can be multi-year commitment</a:t>
            </a:r>
          </a:p>
          <a:p>
            <a:r>
              <a:rPr lang="en-US" dirty="0"/>
              <a:t>Most often expected sustainability by the District </a:t>
            </a:r>
          </a:p>
          <a:p>
            <a:pPr marL="137160" indent="0">
              <a:buNone/>
            </a:pPr>
            <a:endParaRPr lang="en-US" dirty="0"/>
          </a:p>
          <a:p>
            <a:pPr marL="137160" indent="0">
              <a:buNone/>
            </a:pPr>
            <a:r>
              <a:rPr lang="en-US" b="1" i="1" dirty="0"/>
              <a:t>Donations without Restrictions (Unrestricted):</a:t>
            </a:r>
          </a:p>
          <a:p>
            <a:r>
              <a:rPr lang="en-US" dirty="0"/>
              <a:t>Often fundraising event or annual campaign driven</a:t>
            </a:r>
          </a:p>
          <a:p>
            <a:r>
              <a:rPr lang="en-US" dirty="0"/>
              <a:t>Usually, individual donors</a:t>
            </a:r>
          </a:p>
          <a:p>
            <a:r>
              <a:rPr lang="en-US" dirty="0"/>
              <a:t>The hardest and best gifts for and non-profit</a:t>
            </a:r>
          </a:p>
          <a:p>
            <a:pPr marL="137160" indent="0">
              <a:buNone/>
            </a:pPr>
            <a:endParaRPr lang="en-US" dirty="0"/>
          </a:p>
        </p:txBody>
      </p:sp>
    </p:spTree>
    <p:extLst>
      <p:ext uri="{BB962C8B-B14F-4D97-AF65-F5344CB8AC3E}">
        <p14:creationId xmlns:p14="http://schemas.microsoft.com/office/powerpoint/2010/main" val="83905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066800" y="244645"/>
            <a:ext cx="7514035" cy="1752599"/>
          </a:xfrm>
        </p:spPr>
        <p:txBody>
          <a:bodyPr>
            <a:normAutofit/>
          </a:bodyPr>
          <a:lstStyle/>
          <a:p>
            <a:r>
              <a:rPr lang="en-US" dirty="0"/>
              <a:t>Partnership </a:t>
            </a:r>
            <a:br>
              <a:rPr lang="en-US" dirty="0"/>
            </a:br>
            <a:r>
              <a:rPr lang="en-US" dirty="0"/>
              <a:t>Accountability &amp; Responsibility</a:t>
            </a:r>
          </a:p>
        </p:txBody>
      </p:sp>
      <p:pic>
        <p:nvPicPr>
          <p:cNvPr id="8" name="Picture 7">
            <a:extLst>
              <a:ext uri="{FF2B5EF4-FFF2-40B4-BE49-F238E27FC236}">
                <a16:creationId xmlns:a16="http://schemas.microsoft.com/office/drawing/2014/main" id="{1812730E-EE81-4D26-BB9C-533569C69231}"/>
              </a:ext>
            </a:extLst>
          </p:cNvPr>
          <p:cNvPicPr>
            <a:picLocks noChangeAspect="1"/>
          </p:cNvPicPr>
          <p:nvPr/>
        </p:nvPicPr>
        <p:blipFill>
          <a:blip r:embed="rId4"/>
          <a:stretch>
            <a:fillRect/>
          </a:stretch>
        </p:blipFill>
        <p:spPr>
          <a:xfrm>
            <a:off x="1067656" y="2667000"/>
            <a:ext cx="2969408" cy="2939714"/>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5" name="Text Placeholder 2"/>
          <p:cNvSpPr>
            <a:spLocks noGrp="1"/>
          </p:cNvSpPr>
          <p:nvPr>
            <p:ph idx="1"/>
          </p:nvPr>
        </p:nvSpPr>
        <p:spPr>
          <a:xfrm>
            <a:off x="4512252" y="1997245"/>
            <a:ext cx="4403148" cy="4632156"/>
          </a:xfrm>
        </p:spPr>
        <p:txBody>
          <a:bodyPr anchor="t">
            <a:normAutofit fontScale="92500" lnSpcReduction="20000"/>
          </a:bodyPr>
          <a:lstStyle/>
          <a:p>
            <a:pPr marL="137160" indent="0">
              <a:lnSpc>
                <a:spcPct val="90000"/>
              </a:lnSpc>
              <a:buNone/>
            </a:pPr>
            <a:endParaRPr lang="en-US" sz="2200" dirty="0"/>
          </a:p>
          <a:p>
            <a:pPr marL="137160" indent="0">
              <a:lnSpc>
                <a:spcPct val="90000"/>
              </a:lnSpc>
              <a:buNone/>
            </a:pPr>
            <a:r>
              <a:rPr lang="en-US" sz="2200" dirty="0"/>
              <a:t>Private funders want to be partners in </a:t>
            </a:r>
            <a:r>
              <a:rPr lang="en-US" sz="2200" b="1" dirty="0"/>
              <a:t>creating a solution </a:t>
            </a:r>
            <a:r>
              <a:rPr lang="en-US" sz="2200" dirty="0"/>
              <a:t>to a </a:t>
            </a:r>
            <a:r>
              <a:rPr lang="en-US" sz="2200" b="1" dirty="0"/>
              <a:t>community and education </a:t>
            </a:r>
            <a:r>
              <a:rPr lang="en-US" sz="2200" dirty="0"/>
              <a:t>problem (i.e., low college enrollment, lack of a workforce pipeline, students not entering kindergarten at grade level). </a:t>
            </a:r>
          </a:p>
          <a:p>
            <a:pPr marL="137160" indent="0">
              <a:lnSpc>
                <a:spcPct val="90000"/>
              </a:lnSpc>
              <a:buNone/>
            </a:pPr>
            <a:endParaRPr lang="en-US" sz="2200" dirty="0"/>
          </a:p>
          <a:p>
            <a:pPr marL="137160" indent="0">
              <a:lnSpc>
                <a:spcPct val="90000"/>
              </a:lnSpc>
              <a:buNone/>
            </a:pPr>
            <a:r>
              <a:rPr lang="en-US" sz="2200" dirty="0"/>
              <a:t>Programs can be changed over time and in partnership.</a:t>
            </a:r>
          </a:p>
          <a:p>
            <a:pPr marL="137160" indent="0">
              <a:lnSpc>
                <a:spcPct val="90000"/>
              </a:lnSpc>
              <a:buNone/>
            </a:pPr>
            <a:endParaRPr lang="en-US" sz="2200" dirty="0"/>
          </a:p>
          <a:p>
            <a:pPr marL="137160" indent="0">
              <a:lnSpc>
                <a:spcPct val="90000"/>
              </a:lnSpc>
              <a:buNone/>
            </a:pPr>
            <a:r>
              <a:rPr lang="en-US" sz="2200" dirty="0"/>
              <a:t>The primary responsibility of an education foundation (NPO) in accepting funds is to ensure donor intent and fulfill all agreed terms. Future gifts and your reputation depend on it.</a:t>
            </a:r>
          </a:p>
          <a:p>
            <a:pPr marL="137160" indent="0">
              <a:lnSpc>
                <a:spcPct val="90000"/>
              </a:lnSpc>
              <a:buNone/>
            </a:pPr>
            <a:endParaRPr lang="en-US" sz="1500" dirty="0"/>
          </a:p>
          <a:p>
            <a:pPr marL="137160" indent="0">
              <a:lnSpc>
                <a:spcPct val="90000"/>
              </a:lnSpc>
              <a:buNone/>
            </a:pPr>
            <a:endParaRPr lang="en-US" sz="1500" dirty="0"/>
          </a:p>
        </p:txBody>
      </p:sp>
    </p:spTree>
    <p:extLst>
      <p:ext uri="{BB962C8B-B14F-4D97-AF65-F5344CB8AC3E}">
        <p14:creationId xmlns:p14="http://schemas.microsoft.com/office/powerpoint/2010/main" val="681034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2133" y="457201"/>
            <a:ext cx="7704667" cy="609599"/>
          </a:xfrm>
        </p:spPr>
        <p:txBody>
          <a:bodyPr>
            <a:normAutofit fontScale="90000"/>
          </a:bodyPr>
          <a:lstStyle/>
          <a:p>
            <a:r>
              <a:rPr lang="en-US" dirty="0"/>
              <a:t>Partnership </a:t>
            </a:r>
            <a:br>
              <a:rPr lang="en-US" dirty="0"/>
            </a:br>
            <a:r>
              <a:rPr lang="en-US" dirty="0"/>
              <a:t>Accountability &amp; Responsibility Cont.</a:t>
            </a:r>
          </a:p>
        </p:txBody>
      </p:sp>
      <p:sp>
        <p:nvSpPr>
          <p:cNvPr id="5" name="Text Placeholder 2"/>
          <p:cNvSpPr>
            <a:spLocks noGrp="1"/>
          </p:cNvSpPr>
          <p:nvPr>
            <p:ph idx="1"/>
          </p:nvPr>
        </p:nvSpPr>
        <p:spPr>
          <a:xfrm>
            <a:off x="1447799" y="1295400"/>
            <a:ext cx="7252855" cy="3352800"/>
          </a:xfrm>
        </p:spPr>
        <p:txBody>
          <a:bodyPr>
            <a:normAutofit/>
          </a:bodyPr>
          <a:lstStyle/>
          <a:p>
            <a:pPr marL="137160" indent="0">
              <a:buNone/>
            </a:pPr>
            <a:r>
              <a:rPr lang="en-US" sz="2000" dirty="0"/>
              <a:t>Reported and observed ROI are important to the partner as well as agreed upon reporting, outputs and storytelling. </a:t>
            </a:r>
          </a:p>
          <a:p>
            <a:pPr marL="137160" indent="0">
              <a:buNone/>
            </a:pPr>
            <a:endParaRPr lang="en-US" sz="2000" dirty="0"/>
          </a:p>
          <a:p>
            <a:pPr marL="137160" indent="0">
              <a:buNone/>
            </a:pPr>
            <a:r>
              <a:rPr lang="en-US" sz="2000" dirty="0"/>
              <a:t>Private funds are built on a relationship of trust and regular communication.</a:t>
            </a:r>
          </a:p>
          <a:p>
            <a:pPr marL="137160" indent="0">
              <a:buNone/>
            </a:pPr>
            <a:endParaRPr lang="en-US" dirty="0"/>
          </a:p>
        </p:txBody>
      </p:sp>
      <p:pic>
        <p:nvPicPr>
          <p:cNvPr id="7" name="Picture 6" descr="Logo, company name&#10;&#10;Description automatically generated">
            <a:extLst>
              <a:ext uri="{FF2B5EF4-FFF2-40B4-BE49-F238E27FC236}">
                <a16:creationId xmlns:a16="http://schemas.microsoft.com/office/drawing/2014/main" id="{DE114C8A-1A46-42E7-9986-45CFFFA589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0040" y="4038600"/>
            <a:ext cx="5288371" cy="2590799"/>
          </a:xfrm>
          <a:prstGeom prst="rect">
            <a:avLst/>
          </a:prstGeom>
        </p:spPr>
      </p:pic>
    </p:spTree>
    <p:extLst>
      <p:ext uri="{BB962C8B-B14F-4D97-AF65-F5344CB8AC3E}">
        <p14:creationId xmlns:p14="http://schemas.microsoft.com/office/powerpoint/2010/main" val="279517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15801" y="381000"/>
            <a:ext cx="7514035" cy="1752599"/>
          </a:xfrm>
        </p:spPr>
        <p:txBody>
          <a:bodyPr>
            <a:normAutofit/>
          </a:bodyPr>
          <a:lstStyle/>
          <a:p>
            <a:r>
              <a:rPr lang="en-US" dirty="0"/>
              <a:t>Building Relationships</a:t>
            </a:r>
          </a:p>
        </p:txBody>
      </p:sp>
      <p:pic>
        <p:nvPicPr>
          <p:cNvPr id="7" name="Picture 6">
            <a:extLst>
              <a:ext uri="{FF2B5EF4-FFF2-40B4-BE49-F238E27FC236}">
                <a16:creationId xmlns:a16="http://schemas.microsoft.com/office/drawing/2014/main" id="{51390AE7-4F71-4B43-8C89-CD875937A1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21" t="2222"/>
          <a:stretch/>
        </p:blipFill>
        <p:spPr>
          <a:xfrm>
            <a:off x="1114089" y="2007581"/>
            <a:ext cx="2456719" cy="378361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p:cNvSpPr>
            <a:spLocks noGrp="1"/>
          </p:cNvSpPr>
          <p:nvPr>
            <p:ph idx="1"/>
          </p:nvPr>
        </p:nvSpPr>
        <p:spPr>
          <a:xfrm>
            <a:off x="4114800" y="2666999"/>
            <a:ext cx="4512467" cy="3124201"/>
          </a:xfrm>
        </p:spPr>
        <p:txBody>
          <a:bodyPr anchor="t">
            <a:normAutofit/>
          </a:bodyPr>
          <a:lstStyle/>
          <a:p>
            <a:pPr marL="137160" indent="0">
              <a:lnSpc>
                <a:spcPct val="90000"/>
              </a:lnSpc>
              <a:buNone/>
            </a:pPr>
            <a:r>
              <a:rPr lang="en-US" sz="2200" dirty="0"/>
              <a:t>Strategic Partnerships are all about building a partnership that:</a:t>
            </a:r>
          </a:p>
          <a:p>
            <a:pPr>
              <a:lnSpc>
                <a:spcPct val="90000"/>
              </a:lnSpc>
            </a:pPr>
            <a:r>
              <a:rPr lang="en-US" sz="2200" dirty="0"/>
              <a:t>Reaches a goal of your District</a:t>
            </a:r>
          </a:p>
          <a:p>
            <a:pPr>
              <a:lnSpc>
                <a:spcPct val="90000"/>
              </a:lnSpc>
            </a:pPr>
            <a:r>
              <a:rPr lang="en-US" sz="2200" dirty="0"/>
              <a:t>Supports a key value of the partner</a:t>
            </a:r>
          </a:p>
          <a:p>
            <a:pPr>
              <a:lnSpc>
                <a:spcPct val="90000"/>
              </a:lnSpc>
            </a:pPr>
            <a:r>
              <a:rPr lang="en-US" sz="2200" dirty="0"/>
              <a:t>Is in line with your Education Foundation’s mission/goals</a:t>
            </a:r>
          </a:p>
        </p:txBody>
      </p:sp>
    </p:spTree>
    <p:extLst>
      <p:ext uri="{BB962C8B-B14F-4D97-AF65-F5344CB8AC3E}">
        <p14:creationId xmlns:p14="http://schemas.microsoft.com/office/powerpoint/2010/main" val="300781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60ACC13-B825-49F3-93DE-C8B8F2FA37A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109" y="0"/>
            <a:ext cx="1827609" cy="6858001"/>
            <a:chOff x="1320800" y="0"/>
            <a:chExt cx="2436813" cy="6858001"/>
          </a:xfrm>
        </p:grpSpPr>
        <p:sp>
          <p:nvSpPr>
            <p:cNvPr id="10" name="Freeform 6">
              <a:extLst>
                <a:ext uri="{FF2B5EF4-FFF2-40B4-BE49-F238E27FC236}">
                  <a16:creationId xmlns:a16="http://schemas.microsoft.com/office/drawing/2014/main" id="{F947B31F-CA03-4793-845D-FD86BABC1A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1" name="Freeform 7">
              <a:extLst>
                <a:ext uri="{FF2B5EF4-FFF2-40B4-BE49-F238E27FC236}">
                  <a16:creationId xmlns:a16="http://schemas.microsoft.com/office/drawing/2014/main" id="{DCDDE94D-F78C-4A48-AEA6-E922FC99A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2" name="Freeform 8">
              <a:extLst>
                <a:ext uri="{FF2B5EF4-FFF2-40B4-BE49-F238E27FC236}">
                  <a16:creationId xmlns:a16="http://schemas.microsoft.com/office/drawing/2014/main" id="{3445A886-F3CA-4DE4-90D7-535F9707B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3" name="Freeform 9">
              <a:extLst>
                <a:ext uri="{FF2B5EF4-FFF2-40B4-BE49-F238E27FC236}">
                  <a16:creationId xmlns:a16="http://schemas.microsoft.com/office/drawing/2014/main" id="{A8999CB6-C053-418B-AE37-E470804D25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4" name="Freeform 10">
              <a:extLst>
                <a:ext uri="{FF2B5EF4-FFF2-40B4-BE49-F238E27FC236}">
                  <a16:creationId xmlns:a16="http://schemas.microsoft.com/office/drawing/2014/main" id="{81EA3E26-BFCD-4396-AE8A-2A9828BFF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5" name="Freeform 11">
              <a:extLst>
                <a:ext uri="{FF2B5EF4-FFF2-40B4-BE49-F238E27FC236}">
                  <a16:creationId xmlns:a16="http://schemas.microsoft.com/office/drawing/2014/main" id="{5F9BC582-73A6-4D8A-8738-E36476489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useBgFill="1">
        <p:nvSpPr>
          <p:cNvPr id="17" name="Rectangle 16">
            <a:extLst>
              <a:ext uri="{FF2B5EF4-FFF2-40B4-BE49-F238E27FC236}">
                <a16:creationId xmlns:a16="http://schemas.microsoft.com/office/drawing/2014/main" id="{6AD30037-67ED-4367-9BE0-45787510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CBA5B5-7E32-4123-82B2-4A868F7C6072}"/>
              </a:ext>
            </a:extLst>
          </p:cNvPr>
          <p:cNvPicPr>
            <a:picLocks noChangeAspect="1"/>
          </p:cNvPicPr>
          <p:nvPr/>
        </p:nvPicPr>
        <p:blipFill rotWithShape="1">
          <a:blip r:embed="rId4"/>
          <a:srcRect l="22731"/>
          <a:stretch/>
        </p:blipFill>
        <p:spPr>
          <a:xfrm>
            <a:off x="5169693" y="10"/>
            <a:ext cx="3974307" cy="6857990"/>
          </a:xfrm>
          <a:custGeom>
            <a:avLst/>
            <a:gdLst/>
            <a:ahLst/>
            <a:cxnLst/>
            <a:rect l="l" t="t" r="r" b="b"/>
            <a:pathLst>
              <a:path w="5299077" h="6858000">
                <a:moveTo>
                  <a:pt x="836871" y="0"/>
                </a:moveTo>
                <a:lnTo>
                  <a:pt x="5299077" y="0"/>
                </a:lnTo>
                <a:lnTo>
                  <a:pt x="5299077" y="6858000"/>
                </a:lnTo>
                <a:lnTo>
                  <a:pt x="1911312" y="6858000"/>
                </a:lnTo>
                <a:lnTo>
                  <a:pt x="0" y="5333999"/>
                </a:lnTo>
                <a:close/>
              </a:path>
            </a:pathLst>
          </a:custGeom>
        </p:spPr>
      </p:pic>
      <p:grpSp>
        <p:nvGrpSpPr>
          <p:cNvPr id="19" name="Group 18">
            <a:extLst>
              <a:ext uri="{FF2B5EF4-FFF2-40B4-BE49-F238E27FC236}">
                <a16:creationId xmlns:a16="http://schemas.microsoft.com/office/drawing/2014/main" id="{50841A4E-5BC1-44B4-83CF-D524E8AE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4570" y="0"/>
            <a:ext cx="1827609" cy="6858001"/>
            <a:chOff x="1320800" y="0"/>
            <a:chExt cx="2436813" cy="6858001"/>
          </a:xfrm>
        </p:grpSpPr>
        <p:sp>
          <p:nvSpPr>
            <p:cNvPr id="20" name="Freeform 6">
              <a:extLst>
                <a:ext uri="{FF2B5EF4-FFF2-40B4-BE49-F238E27FC236}">
                  <a16:creationId xmlns:a16="http://schemas.microsoft.com/office/drawing/2014/main" id="{BF371BCC-8954-44E2-8C4F-29DC18872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1" name="Freeform 7">
              <a:extLst>
                <a:ext uri="{FF2B5EF4-FFF2-40B4-BE49-F238E27FC236}">
                  <a16:creationId xmlns:a16="http://schemas.microsoft.com/office/drawing/2014/main" id="{CD3505BE-B420-41C5-BE34-3E7652D37A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22" name="Freeform 8">
              <a:extLst>
                <a:ext uri="{FF2B5EF4-FFF2-40B4-BE49-F238E27FC236}">
                  <a16:creationId xmlns:a16="http://schemas.microsoft.com/office/drawing/2014/main" id="{4B68A05B-A78B-4D59-8CF9-1900731A2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23" name="Freeform 9">
              <a:extLst>
                <a:ext uri="{FF2B5EF4-FFF2-40B4-BE49-F238E27FC236}">
                  <a16:creationId xmlns:a16="http://schemas.microsoft.com/office/drawing/2014/main" id="{84D57A01-C112-4FF2-B5ED-0B762AAD9C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4" name="Freeform 10">
              <a:extLst>
                <a:ext uri="{FF2B5EF4-FFF2-40B4-BE49-F238E27FC236}">
                  <a16:creationId xmlns:a16="http://schemas.microsoft.com/office/drawing/2014/main" id="{6CCCCDF1-5D4F-4CA1-8400-DFBB96BB01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5" name="Freeform 11">
              <a:extLst>
                <a:ext uri="{FF2B5EF4-FFF2-40B4-BE49-F238E27FC236}">
                  <a16:creationId xmlns:a16="http://schemas.microsoft.com/office/drawing/2014/main" id="{20A090B2-5344-43CD-BC70-A6D44F15E8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title"/>
          </p:nvPr>
        </p:nvSpPr>
        <p:spPr>
          <a:xfrm>
            <a:off x="729060" y="685800"/>
            <a:ext cx="3945510" cy="1752599"/>
          </a:xfrm>
        </p:spPr>
        <p:txBody>
          <a:bodyPr vert="horz" lIns="91440" tIns="45720" rIns="91440" bIns="45720" rtlCol="0" anchor="ctr">
            <a:normAutofit/>
          </a:bodyPr>
          <a:lstStyle/>
          <a:p>
            <a:pPr algn="l"/>
            <a:r>
              <a:rPr lang="en-US" dirty="0"/>
              <a:t>Sustainability &amp; Stewardship</a:t>
            </a:r>
            <a:endParaRPr lang="en-US"/>
          </a:p>
        </p:txBody>
      </p:sp>
      <p:sp>
        <p:nvSpPr>
          <p:cNvPr id="3" name="Content Placeholder 2"/>
          <p:cNvSpPr>
            <a:spLocks noGrp="1"/>
          </p:cNvSpPr>
          <p:nvPr>
            <p:ph sz="half" idx="1"/>
          </p:nvPr>
        </p:nvSpPr>
        <p:spPr>
          <a:xfrm>
            <a:off x="482601" y="2666999"/>
            <a:ext cx="3945510" cy="3124201"/>
          </a:xfrm>
        </p:spPr>
        <p:txBody>
          <a:bodyPr vert="horz" lIns="91440" tIns="45720" rIns="91440" bIns="45720" rtlCol="0" anchor="ctr">
            <a:noAutofit/>
          </a:bodyPr>
          <a:lstStyle/>
          <a:p>
            <a:r>
              <a:rPr lang="en-US" sz="2000" dirty="0"/>
              <a:t>Provide one key contact</a:t>
            </a:r>
          </a:p>
          <a:p>
            <a:r>
              <a:rPr lang="en-US" sz="2000" dirty="0"/>
              <a:t>Make it easy</a:t>
            </a:r>
          </a:p>
          <a:p>
            <a:r>
              <a:rPr lang="en-US" sz="2000" dirty="0"/>
              <a:t>Do your homework to make the right request</a:t>
            </a:r>
          </a:p>
          <a:p>
            <a:r>
              <a:rPr lang="en-US" sz="2000" dirty="0"/>
              <a:t>Share stories and photos, not just data</a:t>
            </a:r>
          </a:p>
          <a:p>
            <a:r>
              <a:rPr lang="en-US" sz="2000" dirty="0"/>
              <a:t>Look for other ways to involve partners in your work</a:t>
            </a:r>
          </a:p>
          <a:p>
            <a:r>
              <a:rPr lang="en-US" sz="2000" dirty="0"/>
              <a:t>Relational not transactional</a:t>
            </a:r>
          </a:p>
        </p:txBody>
      </p:sp>
    </p:spTree>
    <p:extLst>
      <p:ext uri="{BB962C8B-B14F-4D97-AF65-F5344CB8AC3E}">
        <p14:creationId xmlns:p14="http://schemas.microsoft.com/office/powerpoint/2010/main" val="30070621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1050</Words>
  <Application>Microsoft Office PowerPoint</Application>
  <PresentationFormat>On-screen Show (4:3)</PresentationFormat>
  <Paragraphs>100</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Rounded MT Bold</vt:lpstr>
      <vt:lpstr>Calibri</vt:lpstr>
      <vt:lpstr>Corbel</vt:lpstr>
      <vt:lpstr>Parallax</vt:lpstr>
      <vt:lpstr>Elevating the Relationship Between Education Foundations and Districts for the Greatest Student Impact </vt:lpstr>
      <vt:lpstr>Elevating… it’s a different level of thinking </vt:lpstr>
      <vt:lpstr>Assets of Education Foundations</vt:lpstr>
      <vt:lpstr>Assets of School District &amp;  Foundation Partnership</vt:lpstr>
      <vt:lpstr>Private Donations</vt:lpstr>
      <vt:lpstr>Partnership  Accountability &amp; Responsibility</vt:lpstr>
      <vt:lpstr>Partnership  Accountability &amp; Responsibility Cont.</vt:lpstr>
      <vt:lpstr>Building Relationships</vt:lpstr>
      <vt:lpstr>Sustainability &amp; Stewardship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Elevating the Relationship Between Education Foundations and Districts for the Greatest Student Impact </dc:title>
  <dc:creator>Geelhoed, Judy</dc:creator>
  <cp:lastModifiedBy>Geelhoed, Judy</cp:lastModifiedBy>
  <cp:revision>1</cp:revision>
  <dcterms:created xsi:type="dcterms:W3CDTF">2022-04-01T15:35:25Z</dcterms:created>
  <dcterms:modified xsi:type="dcterms:W3CDTF">2022-04-01T15:37:24Z</dcterms:modified>
</cp:coreProperties>
</file>