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430" r:id="rId3"/>
    <p:sldId id="431" r:id="rId4"/>
    <p:sldId id="432" r:id="rId5"/>
    <p:sldId id="384" r:id="rId6"/>
    <p:sldId id="281" r:id="rId7"/>
    <p:sldId id="280" r:id="rId8"/>
    <p:sldId id="396" r:id="rId9"/>
    <p:sldId id="395" r:id="rId10"/>
    <p:sldId id="393" r:id="rId11"/>
    <p:sldId id="394" r:id="rId12"/>
    <p:sldId id="257" r:id="rId13"/>
    <p:sldId id="258" r:id="rId14"/>
    <p:sldId id="259" r:id="rId15"/>
    <p:sldId id="260" r:id="rId16"/>
    <p:sldId id="306" r:id="rId17"/>
    <p:sldId id="428" r:id="rId18"/>
    <p:sldId id="426" r:id="rId19"/>
    <p:sldId id="419" r:id="rId20"/>
    <p:sldId id="427" r:id="rId21"/>
    <p:sldId id="420" r:id="rId22"/>
    <p:sldId id="263" r:id="rId23"/>
    <p:sldId id="429" r:id="rId24"/>
  </p:sldIdLst>
  <p:sldSz cx="18288000" cy="10287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ahnschrift SemiBold" panose="020B0502040204020203" pitchFamily="34" charset="0"/>
      <p:bold r:id="rId30"/>
    </p:embeddedFont>
    <p:embeddedFont>
      <p:font typeface="Bahnschrift SemiBold Condensed" panose="020B0502040204020203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nva Student Font" panose="020B0604020202020204" charset="0"/>
      <p:regular r:id="rId36"/>
    </p:embeddedFont>
    <p:embeddedFont>
      <p:font typeface="Glacial Indifference Bold" panose="020B0604020202020204" charset="0"/>
      <p:regular r:id="rId37"/>
    </p:embeddedFont>
    <p:embeddedFont>
      <p:font typeface="Lazydog" panose="020B0604020202020204" charset="0"/>
      <p:regular r:id="rId38"/>
    </p:embeddedFont>
    <p:embeddedFont>
      <p:font typeface="Linux Biolinum" panose="020B0604020202020204" charset="0"/>
      <p:regular r:id="rId39"/>
    </p:embeddedFont>
    <p:embeddedFont>
      <p:font typeface="Montserrat Light" panose="00000400000000000000" pitchFamily="2" charset="0"/>
      <p:regular r:id="rId40"/>
      <p:italic r:id="rId41"/>
    </p:embeddedFont>
    <p:embeddedFont>
      <p:font typeface="Montserrat Light Bold" panose="020B0604020202020204" charset="0"/>
      <p:regular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0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</a:t>
            </a:r>
            <a:r>
              <a:rPr lang="en-US" sz="20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AMOUNTS REQUESTED AND GRANTS AMOUNTS AWARDED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5849736866857"/>
          <c:y val="0.25563569736247038"/>
          <c:w val="0.81631968442399816"/>
          <c:h val="0.51279389738932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Amount Requested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Sheet1!$D$2:$D$7</c:f>
              <c:numCache>
                <c:formatCode>"$"#,##0.00</c:formatCode>
                <c:ptCount val="6"/>
                <c:pt idx="0">
                  <c:v>191619.22</c:v>
                </c:pt>
                <c:pt idx="1">
                  <c:v>126514.22</c:v>
                </c:pt>
                <c:pt idx="2">
                  <c:v>0</c:v>
                </c:pt>
                <c:pt idx="3">
                  <c:v>83848.53</c:v>
                </c:pt>
                <c:pt idx="4">
                  <c:v>95702.27</c:v>
                </c:pt>
                <c:pt idx="5">
                  <c:v>62367.18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F-4E16-B241-E4A00AA09B3D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Grant Amt Awarded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Sheet1!$E$2:$E$7</c:f>
              <c:numCache>
                <c:formatCode>"$"#,##0.00</c:formatCode>
                <c:ptCount val="6"/>
                <c:pt idx="0">
                  <c:v>67238.87</c:v>
                </c:pt>
                <c:pt idx="1">
                  <c:v>65213.81</c:v>
                </c:pt>
                <c:pt idx="2">
                  <c:v>80287.91</c:v>
                </c:pt>
                <c:pt idx="3">
                  <c:v>68554.850000000006</c:v>
                </c:pt>
                <c:pt idx="4">
                  <c:v>76187.600000000006</c:v>
                </c:pt>
                <c:pt idx="5">
                  <c:v>57398.19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F-4E16-B241-E4A00AA09B3D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Amount Available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Sheet1!$F$2:$F$7</c:f>
              <c:numCache>
                <c:formatCode>"$"#,##0.00</c:formatCode>
                <c:ptCount val="6"/>
                <c:pt idx="0">
                  <c:v>65012.67</c:v>
                </c:pt>
                <c:pt idx="1">
                  <c:v>70566.8</c:v>
                </c:pt>
                <c:pt idx="2">
                  <c:v>80384.86</c:v>
                </c:pt>
                <c:pt idx="3">
                  <c:v>69187.28</c:v>
                </c:pt>
                <c:pt idx="4">
                  <c:v>76137.820000000007</c:v>
                </c:pt>
                <c:pt idx="5">
                  <c:v>78534.73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F-4E16-B241-E4A00AA09B3D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Remaining Funds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Sheet1!$G$2:$G$7</c:f>
              <c:numCache>
                <c:formatCode>"$"#,##0.00</c:formatCode>
                <c:ptCount val="6"/>
                <c:pt idx="0">
                  <c:v>-2226.11</c:v>
                </c:pt>
                <c:pt idx="1">
                  <c:v>5352.99</c:v>
                </c:pt>
                <c:pt idx="2">
                  <c:v>96.95</c:v>
                </c:pt>
                <c:pt idx="3">
                  <c:v>640.42999999999995</c:v>
                </c:pt>
                <c:pt idx="4">
                  <c:v>-49.78</c:v>
                </c:pt>
                <c:pt idx="5">
                  <c:v>21136.54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3F-4E16-B241-E4A00AA09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916783"/>
        <c:axId val="1464930095"/>
      </c:barChart>
      <c:catAx>
        <c:axId val="146491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464930095"/>
        <c:crosses val="autoZero"/>
        <c:auto val="1"/>
        <c:lblAlgn val="ctr"/>
        <c:lblOffset val="100"/>
        <c:noMultiLvlLbl val="0"/>
      </c:catAx>
      <c:valAx>
        <c:axId val="146493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4916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Grants Requested and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Grants Awarded</a:t>
            </a:r>
          </a:p>
        </c:rich>
      </c:tx>
      <c:layout>
        <c:manualLayout>
          <c:xMode val="edge"/>
          <c:yMode val="edge"/>
          <c:x val="0.224049058297708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Requested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</c:v>
                </c:pt>
                <c:pt idx="1">
                  <c:v>38</c:v>
                </c:pt>
                <c:pt idx="2">
                  <c:v>49</c:v>
                </c:pt>
                <c:pt idx="3">
                  <c:v>35</c:v>
                </c:pt>
                <c:pt idx="4">
                  <c:v>32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A-4C8A-9BD4-8D87A2327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Awarded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28</c:v>
                </c:pt>
                <c:pt idx="3">
                  <c:v>24</c:v>
                </c:pt>
                <c:pt idx="4">
                  <c:v>23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0A-4C8A-9BD4-8D87A2327D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52537391"/>
        <c:axId val="1452531151"/>
      </c:barChart>
      <c:catAx>
        <c:axId val="1452537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452531151"/>
        <c:crosses val="autoZero"/>
        <c:auto val="1"/>
        <c:lblAlgn val="ctr"/>
        <c:lblOffset val="100"/>
        <c:noMultiLvlLbl val="0"/>
      </c:catAx>
      <c:valAx>
        <c:axId val="14525311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253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45C4E-6F70-5240-8F90-886EDD2285A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7CE95-9DBC-F44A-BA21-4F589F55865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Pass-through</a:t>
          </a:r>
        </a:p>
      </dgm:t>
    </dgm:pt>
    <dgm:pt modelId="{18553771-CCCD-9A43-868B-C5AF73543789}" type="parTrans" cxnId="{95F70543-1361-D64B-B560-3B1A5CEA756A}">
      <dgm:prSet/>
      <dgm:spPr/>
      <dgm:t>
        <a:bodyPr/>
        <a:lstStyle/>
        <a:p>
          <a:endParaRPr lang="en-US"/>
        </a:p>
      </dgm:t>
    </dgm:pt>
    <dgm:pt modelId="{E97A842C-871A-4345-97B9-6787EF6C5843}" type="sibTrans" cxnId="{95F70543-1361-D64B-B560-3B1A5CEA756A}">
      <dgm:prSet/>
      <dgm:spPr/>
      <dgm:t>
        <a:bodyPr/>
        <a:lstStyle/>
        <a:p>
          <a:endParaRPr lang="en-US"/>
        </a:p>
      </dgm:t>
    </dgm:pt>
    <dgm:pt modelId="{3F5F7317-6FEF-1C4B-B59C-AD158C4935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Restricted / little discretion</a:t>
          </a:r>
        </a:p>
      </dgm:t>
    </dgm:pt>
    <dgm:pt modelId="{C936970B-755D-F245-913A-89FC44C2724A}" type="parTrans" cxnId="{E4AF3E45-FD95-744D-92FF-A46F60434A5E}">
      <dgm:prSet/>
      <dgm:spPr/>
      <dgm:t>
        <a:bodyPr/>
        <a:lstStyle/>
        <a:p>
          <a:endParaRPr lang="en-US"/>
        </a:p>
      </dgm:t>
    </dgm:pt>
    <dgm:pt modelId="{3B0E986C-C873-B749-8774-C499C91DA300}" type="sibTrans" cxnId="{E4AF3E45-FD95-744D-92FF-A46F60434A5E}">
      <dgm:prSet/>
      <dgm:spPr/>
      <dgm:t>
        <a:bodyPr/>
        <a:lstStyle/>
        <a:p>
          <a:endParaRPr lang="en-US"/>
        </a:p>
      </dgm:t>
    </dgm:pt>
    <dgm:pt modelId="{764924C7-FA56-4848-864F-1CEA287ACF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Direct to Dallas ISD</a:t>
          </a:r>
        </a:p>
      </dgm:t>
    </dgm:pt>
    <dgm:pt modelId="{89479661-653A-9042-A263-FDE76D11D232}" type="parTrans" cxnId="{A00FFC95-53C7-924C-B658-C00B6D040669}">
      <dgm:prSet/>
      <dgm:spPr/>
      <dgm:t>
        <a:bodyPr/>
        <a:lstStyle/>
        <a:p>
          <a:endParaRPr lang="en-US"/>
        </a:p>
      </dgm:t>
    </dgm:pt>
    <dgm:pt modelId="{92C44EC7-E44E-124D-B878-FC406C1E9AD4}" type="sibTrans" cxnId="{A00FFC95-53C7-924C-B658-C00B6D040669}">
      <dgm:prSet/>
      <dgm:spPr/>
      <dgm:t>
        <a:bodyPr/>
        <a:lstStyle/>
        <a:p>
          <a:endParaRPr lang="en-US"/>
        </a:p>
      </dgm:t>
    </dgm:pt>
    <dgm:pt modelId="{6DDB110D-0C4D-E442-AF2D-6DE54A800ED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Discretionary</a:t>
          </a:r>
        </a:p>
      </dgm:t>
    </dgm:pt>
    <dgm:pt modelId="{BD0CADCA-3A77-CC40-89B7-AD792205E2FF}" type="parTrans" cxnId="{50872ADE-0011-304A-ACE2-AE325BE3C1C4}">
      <dgm:prSet/>
      <dgm:spPr/>
      <dgm:t>
        <a:bodyPr/>
        <a:lstStyle/>
        <a:p>
          <a:endParaRPr lang="en-US"/>
        </a:p>
      </dgm:t>
    </dgm:pt>
    <dgm:pt modelId="{B20FDA4B-D398-2541-8F14-9B0B4C3AAFDC}" type="sibTrans" cxnId="{50872ADE-0011-304A-ACE2-AE325BE3C1C4}">
      <dgm:prSet/>
      <dgm:spPr/>
      <dgm:t>
        <a:bodyPr/>
        <a:lstStyle/>
        <a:p>
          <a:endParaRPr lang="en-US"/>
        </a:p>
      </dgm:t>
    </dgm:pt>
    <dgm:pt modelId="{5DFE792A-F999-B245-97D6-A04D320666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Collaborative</a:t>
          </a:r>
        </a:p>
      </dgm:t>
    </dgm:pt>
    <dgm:pt modelId="{9F5F0A9A-E454-7244-BD58-E8C430CB2C41}" type="parTrans" cxnId="{EDF78604-803C-E84E-A193-5E3A989D3459}">
      <dgm:prSet/>
      <dgm:spPr/>
      <dgm:t>
        <a:bodyPr/>
        <a:lstStyle/>
        <a:p>
          <a:endParaRPr lang="en-US"/>
        </a:p>
      </dgm:t>
    </dgm:pt>
    <dgm:pt modelId="{FED45141-8467-354B-AE06-47F4CC4AE2D8}" type="sibTrans" cxnId="{EDF78604-803C-E84E-A193-5E3A989D3459}">
      <dgm:prSet/>
      <dgm:spPr/>
      <dgm:t>
        <a:bodyPr/>
        <a:lstStyle/>
        <a:p>
          <a:endParaRPr lang="en-US"/>
        </a:p>
      </dgm:t>
    </dgm:pt>
    <dgm:pt modelId="{C6223431-C444-7744-B941-A4A75B336A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partnership with outside agency with Dallas ISD as end beneficiary</a:t>
          </a:r>
        </a:p>
      </dgm:t>
    </dgm:pt>
    <dgm:pt modelId="{B1734DC9-F0EA-9A4C-B80A-C023ECB5602C}" type="parTrans" cxnId="{8F4E5C9C-2634-8C4D-B9AF-DF354B6E4B9D}">
      <dgm:prSet/>
      <dgm:spPr/>
      <dgm:t>
        <a:bodyPr/>
        <a:lstStyle/>
        <a:p>
          <a:endParaRPr lang="en-US"/>
        </a:p>
      </dgm:t>
    </dgm:pt>
    <dgm:pt modelId="{E64BF889-7F86-F443-93EB-F31E3AC155A0}" type="sibTrans" cxnId="{8F4E5C9C-2634-8C4D-B9AF-DF354B6E4B9D}">
      <dgm:prSet/>
      <dgm:spPr/>
      <dgm:t>
        <a:bodyPr/>
        <a:lstStyle/>
        <a:p>
          <a:endParaRPr lang="en-US"/>
        </a:p>
      </dgm:t>
    </dgm:pt>
    <dgm:pt modelId="{3064D323-5D03-2946-9D6C-63092892AA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Direct to Dallas ISD... OR</a:t>
          </a:r>
        </a:p>
      </dgm:t>
    </dgm:pt>
    <dgm:pt modelId="{10E2E052-D1C3-F840-B7AA-747BB939DF3C}" type="parTrans" cxnId="{79A94784-ABF6-D148-A874-2977C80B5576}">
      <dgm:prSet/>
      <dgm:spPr/>
      <dgm:t>
        <a:bodyPr/>
        <a:lstStyle/>
        <a:p>
          <a:endParaRPr lang="en-US"/>
        </a:p>
      </dgm:t>
    </dgm:pt>
    <dgm:pt modelId="{3A214837-9127-164C-872A-B0B0535DA997}" type="sibTrans" cxnId="{79A94784-ABF6-D148-A874-2977C80B5576}">
      <dgm:prSet/>
      <dgm:spPr/>
      <dgm:t>
        <a:bodyPr/>
        <a:lstStyle/>
        <a:p>
          <a:endParaRPr lang="en-US"/>
        </a:p>
      </dgm:t>
    </dgm:pt>
    <dgm:pt modelId="{9D18A597-4D6F-4562-ABC6-BDF9DCA54D73}" type="pres">
      <dgm:prSet presAssocID="{E6A45C4E-6F70-5240-8F90-886EDD2285A4}" presName="root" presStyleCnt="0">
        <dgm:presLayoutVars>
          <dgm:dir/>
          <dgm:resizeHandles val="exact"/>
        </dgm:presLayoutVars>
      </dgm:prSet>
      <dgm:spPr/>
    </dgm:pt>
    <dgm:pt modelId="{15A46ED1-A542-4985-AC43-BB8FB7D3F524}" type="pres">
      <dgm:prSet presAssocID="{2507CE95-9DBC-F44A-BA21-4F589F558658}" presName="compNode" presStyleCnt="0"/>
      <dgm:spPr/>
    </dgm:pt>
    <dgm:pt modelId="{76213AC4-CA79-4A09-ACF1-7467616CB8D5}" type="pres">
      <dgm:prSet presAssocID="{2507CE95-9DBC-F44A-BA21-4F589F5586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or Open with solid fill"/>
        </a:ext>
      </dgm:extLst>
    </dgm:pt>
    <dgm:pt modelId="{488ED14E-B9CD-4EF3-A257-994FFD4A25CE}" type="pres">
      <dgm:prSet presAssocID="{2507CE95-9DBC-F44A-BA21-4F589F558658}" presName="iconSpace" presStyleCnt="0"/>
      <dgm:spPr/>
    </dgm:pt>
    <dgm:pt modelId="{1A3F4273-0CD6-4DD5-9896-66B42E547733}" type="pres">
      <dgm:prSet presAssocID="{2507CE95-9DBC-F44A-BA21-4F589F558658}" presName="parTx" presStyleLbl="revTx" presStyleIdx="0" presStyleCnt="4">
        <dgm:presLayoutVars>
          <dgm:chMax val="0"/>
          <dgm:chPref val="0"/>
        </dgm:presLayoutVars>
      </dgm:prSet>
      <dgm:spPr/>
    </dgm:pt>
    <dgm:pt modelId="{2105D38A-0C4F-4600-B0D6-AED66B95703C}" type="pres">
      <dgm:prSet presAssocID="{2507CE95-9DBC-F44A-BA21-4F589F558658}" presName="txSpace" presStyleCnt="0"/>
      <dgm:spPr/>
    </dgm:pt>
    <dgm:pt modelId="{974AC962-1766-45FD-8965-255AA6458CB6}" type="pres">
      <dgm:prSet presAssocID="{2507CE95-9DBC-F44A-BA21-4F589F558658}" presName="desTx" presStyleLbl="revTx" presStyleIdx="1" presStyleCnt="4">
        <dgm:presLayoutVars/>
      </dgm:prSet>
      <dgm:spPr/>
    </dgm:pt>
    <dgm:pt modelId="{7CF9512E-8E25-49CE-807E-EB205CC18DDC}" type="pres">
      <dgm:prSet presAssocID="{E97A842C-871A-4345-97B9-6787EF6C5843}" presName="sibTrans" presStyleCnt="0"/>
      <dgm:spPr/>
    </dgm:pt>
    <dgm:pt modelId="{D81702A6-58B3-44B2-AAF5-21ADC95976AE}" type="pres">
      <dgm:prSet presAssocID="{6DDB110D-0C4D-E442-AF2D-6DE54A800ED6}" presName="compNode" presStyleCnt="0"/>
      <dgm:spPr/>
    </dgm:pt>
    <dgm:pt modelId="{802040F0-92C3-426A-8E75-36D5DD8BF965}" type="pres">
      <dgm:prSet presAssocID="{6DDB110D-0C4D-E442-AF2D-6DE54A800E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CEB105E-A762-428D-A25A-11F8C3CA3F69}" type="pres">
      <dgm:prSet presAssocID="{6DDB110D-0C4D-E442-AF2D-6DE54A800ED6}" presName="iconSpace" presStyleCnt="0"/>
      <dgm:spPr/>
    </dgm:pt>
    <dgm:pt modelId="{E6AFEDE3-363B-4555-A5CB-A4CB29BB8529}" type="pres">
      <dgm:prSet presAssocID="{6DDB110D-0C4D-E442-AF2D-6DE54A800ED6}" presName="parTx" presStyleLbl="revTx" presStyleIdx="2" presStyleCnt="4">
        <dgm:presLayoutVars>
          <dgm:chMax val="0"/>
          <dgm:chPref val="0"/>
        </dgm:presLayoutVars>
      </dgm:prSet>
      <dgm:spPr/>
    </dgm:pt>
    <dgm:pt modelId="{61971044-8A81-40C7-9AD3-29EE19485D7D}" type="pres">
      <dgm:prSet presAssocID="{6DDB110D-0C4D-E442-AF2D-6DE54A800ED6}" presName="txSpace" presStyleCnt="0"/>
      <dgm:spPr/>
    </dgm:pt>
    <dgm:pt modelId="{1929DE1D-C535-41DA-AB67-21C55175A794}" type="pres">
      <dgm:prSet presAssocID="{6DDB110D-0C4D-E442-AF2D-6DE54A800ED6}" presName="desTx" presStyleLbl="revTx" presStyleIdx="3" presStyleCnt="4">
        <dgm:presLayoutVars/>
      </dgm:prSet>
      <dgm:spPr/>
    </dgm:pt>
  </dgm:ptLst>
  <dgm:cxnLst>
    <dgm:cxn modelId="{EDF78604-803C-E84E-A193-5E3A989D3459}" srcId="{6DDB110D-0C4D-E442-AF2D-6DE54A800ED6}" destId="{5DFE792A-F999-B245-97D6-A04D3206665B}" srcOrd="0" destOrd="0" parTransId="{9F5F0A9A-E454-7244-BD58-E8C430CB2C41}" sibTransId="{FED45141-8467-354B-AE06-47F4CC4AE2D8}"/>
    <dgm:cxn modelId="{395C813F-858F-F94F-82A0-3962727B2940}" type="presOf" srcId="{2507CE95-9DBC-F44A-BA21-4F589F558658}" destId="{1A3F4273-0CD6-4DD5-9896-66B42E547733}" srcOrd="0" destOrd="0" presId="urn:microsoft.com/office/officeart/2018/5/layout/CenteredIconLabelDescriptionList"/>
    <dgm:cxn modelId="{95F70543-1361-D64B-B560-3B1A5CEA756A}" srcId="{E6A45C4E-6F70-5240-8F90-886EDD2285A4}" destId="{2507CE95-9DBC-F44A-BA21-4F589F558658}" srcOrd="0" destOrd="0" parTransId="{18553771-CCCD-9A43-868B-C5AF73543789}" sibTransId="{E97A842C-871A-4345-97B9-6787EF6C5843}"/>
    <dgm:cxn modelId="{E4AF3E45-FD95-744D-92FF-A46F60434A5E}" srcId="{2507CE95-9DBC-F44A-BA21-4F589F558658}" destId="{3F5F7317-6FEF-1C4B-B59C-AD158C493524}" srcOrd="0" destOrd="0" parTransId="{C936970B-755D-F245-913A-89FC44C2724A}" sibTransId="{3B0E986C-C873-B749-8774-C499C91DA300}"/>
    <dgm:cxn modelId="{79A94784-ABF6-D148-A874-2977C80B5576}" srcId="{6DDB110D-0C4D-E442-AF2D-6DE54A800ED6}" destId="{3064D323-5D03-2946-9D6C-63092892AA30}" srcOrd="1" destOrd="0" parTransId="{10E2E052-D1C3-F840-B7AA-747BB939DF3C}" sibTransId="{3A214837-9127-164C-872A-B0B0535DA997}"/>
    <dgm:cxn modelId="{A00FFC95-53C7-924C-B658-C00B6D040669}" srcId="{2507CE95-9DBC-F44A-BA21-4F589F558658}" destId="{764924C7-FA56-4848-864F-1CEA287ACF05}" srcOrd="1" destOrd="0" parTransId="{89479661-653A-9042-A263-FDE76D11D232}" sibTransId="{92C44EC7-E44E-124D-B878-FC406C1E9AD4}"/>
    <dgm:cxn modelId="{8F4E5C9C-2634-8C4D-B9AF-DF354B6E4B9D}" srcId="{6DDB110D-0C4D-E442-AF2D-6DE54A800ED6}" destId="{C6223431-C444-7744-B941-A4A75B336A30}" srcOrd="2" destOrd="0" parTransId="{B1734DC9-F0EA-9A4C-B80A-C023ECB5602C}" sibTransId="{E64BF889-7F86-F443-93EB-F31E3AC155A0}"/>
    <dgm:cxn modelId="{D624B5B3-FAE0-654F-9792-EA052583B66F}" type="presOf" srcId="{5DFE792A-F999-B245-97D6-A04D3206665B}" destId="{1929DE1D-C535-41DA-AB67-21C55175A794}" srcOrd="0" destOrd="0" presId="urn:microsoft.com/office/officeart/2018/5/layout/CenteredIconLabelDescriptionList"/>
    <dgm:cxn modelId="{6103AAC4-1D02-D543-899E-0FCA085B5BD3}" type="presOf" srcId="{C6223431-C444-7744-B941-A4A75B336A30}" destId="{1929DE1D-C535-41DA-AB67-21C55175A794}" srcOrd="0" destOrd="2" presId="urn:microsoft.com/office/officeart/2018/5/layout/CenteredIconLabelDescriptionList"/>
    <dgm:cxn modelId="{286602C7-65DD-0540-A36E-DBF28F9D8957}" type="presOf" srcId="{764924C7-FA56-4848-864F-1CEA287ACF05}" destId="{974AC962-1766-45FD-8965-255AA6458CB6}" srcOrd="0" destOrd="1" presId="urn:microsoft.com/office/officeart/2018/5/layout/CenteredIconLabelDescriptionList"/>
    <dgm:cxn modelId="{76E2E2D9-C1DC-1F49-8E57-15AA38F01B41}" type="presOf" srcId="{E6A45C4E-6F70-5240-8F90-886EDD2285A4}" destId="{9D18A597-4D6F-4562-ABC6-BDF9DCA54D73}" srcOrd="0" destOrd="0" presId="urn:microsoft.com/office/officeart/2018/5/layout/CenteredIconLabelDescriptionList"/>
    <dgm:cxn modelId="{EB316EDC-DB2C-3949-8DE4-3E703E465807}" type="presOf" srcId="{3F5F7317-6FEF-1C4B-B59C-AD158C493524}" destId="{974AC962-1766-45FD-8965-255AA6458CB6}" srcOrd="0" destOrd="0" presId="urn:microsoft.com/office/officeart/2018/5/layout/CenteredIconLabelDescriptionList"/>
    <dgm:cxn modelId="{50872ADE-0011-304A-ACE2-AE325BE3C1C4}" srcId="{E6A45C4E-6F70-5240-8F90-886EDD2285A4}" destId="{6DDB110D-0C4D-E442-AF2D-6DE54A800ED6}" srcOrd="1" destOrd="0" parTransId="{BD0CADCA-3A77-CC40-89B7-AD792205E2FF}" sibTransId="{B20FDA4B-D398-2541-8F14-9B0B4C3AAFDC}"/>
    <dgm:cxn modelId="{3CD9A1E7-F79E-9648-84C7-CFBF11B75C8B}" type="presOf" srcId="{3064D323-5D03-2946-9D6C-63092892AA30}" destId="{1929DE1D-C535-41DA-AB67-21C55175A794}" srcOrd="0" destOrd="1" presId="urn:microsoft.com/office/officeart/2018/5/layout/CenteredIconLabelDescriptionList"/>
    <dgm:cxn modelId="{DE1D92F9-D2CA-0F43-8A07-5BAEFA2011A9}" type="presOf" srcId="{6DDB110D-0C4D-E442-AF2D-6DE54A800ED6}" destId="{E6AFEDE3-363B-4555-A5CB-A4CB29BB8529}" srcOrd="0" destOrd="0" presId="urn:microsoft.com/office/officeart/2018/5/layout/CenteredIconLabelDescriptionList"/>
    <dgm:cxn modelId="{54ACBA91-3A54-8643-B42F-D003B2A6BA83}" type="presParOf" srcId="{9D18A597-4D6F-4562-ABC6-BDF9DCA54D73}" destId="{15A46ED1-A542-4985-AC43-BB8FB7D3F524}" srcOrd="0" destOrd="0" presId="urn:microsoft.com/office/officeart/2018/5/layout/CenteredIconLabelDescriptionList"/>
    <dgm:cxn modelId="{CB3C7565-0717-8240-A8C4-52BFAE20A1FF}" type="presParOf" srcId="{15A46ED1-A542-4985-AC43-BB8FB7D3F524}" destId="{76213AC4-CA79-4A09-ACF1-7467616CB8D5}" srcOrd="0" destOrd="0" presId="urn:microsoft.com/office/officeart/2018/5/layout/CenteredIconLabelDescriptionList"/>
    <dgm:cxn modelId="{8E577FB0-B502-4349-9A2F-99B14B29C079}" type="presParOf" srcId="{15A46ED1-A542-4985-AC43-BB8FB7D3F524}" destId="{488ED14E-B9CD-4EF3-A257-994FFD4A25CE}" srcOrd="1" destOrd="0" presId="urn:microsoft.com/office/officeart/2018/5/layout/CenteredIconLabelDescriptionList"/>
    <dgm:cxn modelId="{ED4F40E5-B99E-1A46-B853-E45747DB2408}" type="presParOf" srcId="{15A46ED1-A542-4985-AC43-BB8FB7D3F524}" destId="{1A3F4273-0CD6-4DD5-9896-66B42E547733}" srcOrd="2" destOrd="0" presId="urn:microsoft.com/office/officeart/2018/5/layout/CenteredIconLabelDescriptionList"/>
    <dgm:cxn modelId="{67FDBDA0-5516-E447-80B2-68B07963CCAC}" type="presParOf" srcId="{15A46ED1-A542-4985-AC43-BB8FB7D3F524}" destId="{2105D38A-0C4F-4600-B0D6-AED66B95703C}" srcOrd="3" destOrd="0" presId="urn:microsoft.com/office/officeart/2018/5/layout/CenteredIconLabelDescriptionList"/>
    <dgm:cxn modelId="{5944CE30-5F1C-A340-AB99-9F401C4CD9F9}" type="presParOf" srcId="{15A46ED1-A542-4985-AC43-BB8FB7D3F524}" destId="{974AC962-1766-45FD-8965-255AA6458CB6}" srcOrd="4" destOrd="0" presId="urn:microsoft.com/office/officeart/2018/5/layout/CenteredIconLabelDescriptionList"/>
    <dgm:cxn modelId="{3189EC8C-66A2-5E41-8C62-1E2593D2AAE8}" type="presParOf" srcId="{9D18A597-4D6F-4562-ABC6-BDF9DCA54D73}" destId="{7CF9512E-8E25-49CE-807E-EB205CC18DDC}" srcOrd="1" destOrd="0" presId="urn:microsoft.com/office/officeart/2018/5/layout/CenteredIconLabelDescriptionList"/>
    <dgm:cxn modelId="{7A0B2F2B-DA5C-0646-97DC-9FC8CD836045}" type="presParOf" srcId="{9D18A597-4D6F-4562-ABC6-BDF9DCA54D73}" destId="{D81702A6-58B3-44B2-AAF5-21ADC95976AE}" srcOrd="2" destOrd="0" presId="urn:microsoft.com/office/officeart/2018/5/layout/CenteredIconLabelDescriptionList"/>
    <dgm:cxn modelId="{C537AE11-B7BF-8B49-8ABA-5803C92C0839}" type="presParOf" srcId="{D81702A6-58B3-44B2-AAF5-21ADC95976AE}" destId="{802040F0-92C3-426A-8E75-36D5DD8BF965}" srcOrd="0" destOrd="0" presId="urn:microsoft.com/office/officeart/2018/5/layout/CenteredIconLabelDescriptionList"/>
    <dgm:cxn modelId="{C4B73285-D7C8-E649-A77E-1EC283BE7BB7}" type="presParOf" srcId="{D81702A6-58B3-44B2-AAF5-21ADC95976AE}" destId="{0CEB105E-A762-428D-A25A-11F8C3CA3F69}" srcOrd="1" destOrd="0" presId="urn:microsoft.com/office/officeart/2018/5/layout/CenteredIconLabelDescriptionList"/>
    <dgm:cxn modelId="{7E522CE3-9D04-3F43-A696-7CD3A8BDED4D}" type="presParOf" srcId="{D81702A6-58B3-44B2-AAF5-21ADC95976AE}" destId="{E6AFEDE3-363B-4555-A5CB-A4CB29BB8529}" srcOrd="2" destOrd="0" presId="urn:microsoft.com/office/officeart/2018/5/layout/CenteredIconLabelDescriptionList"/>
    <dgm:cxn modelId="{85FA80FF-9DE4-C548-906A-1663F54ACF65}" type="presParOf" srcId="{D81702A6-58B3-44B2-AAF5-21ADC95976AE}" destId="{61971044-8A81-40C7-9AD3-29EE19485D7D}" srcOrd="3" destOrd="0" presId="urn:microsoft.com/office/officeart/2018/5/layout/CenteredIconLabelDescriptionList"/>
    <dgm:cxn modelId="{8FC53624-11D0-1D4F-96A4-435B0035362F}" type="presParOf" srcId="{D81702A6-58B3-44B2-AAF5-21ADC95976AE}" destId="{1929DE1D-C535-41DA-AB67-21C55175A79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3AC4-CA79-4A09-ACF1-7467616CB8D5}">
      <dsp:nvSpPr>
        <dsp:cNvPr id="0" name=""/>
        <dsp:cNvSpPr/>
      </dsp:nvSpPr>
      <dsp:spPr>
        <a:xfrm>
          <a:off x="3563999" y="76889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F4273-0CD6-4DD5-9896-66B42E547733}">
      <dsp:nvSpPr>
        <dsp:cNvPr id="0" name=""/>
        <dsp:cNvSpPr/>
      </dsp:nvSpPr>
      <dsp:spPr>
        <a:xfrm>
          <a:off x="2159999" y="243771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Pass-through</a:t>
          </a:r>
        </a:p>
      </dsp:txBody>
      <dsp:txXfrm>
        <a:off x="2159999" y="2437710"/>
        <a:ext cx="4320000" cy="648000"/>
      </dsp:txXfrm>
    </dsp:sp>
    <dsp:sp modelId="{974AC962-1766-45FD-8965-255AA6458CB6}">
      <dsp:nvSpPr>
        <dsp:cNvPr id="0" name=""/>
        <dsp:cNvSpPr/>
      </dsp:nvSpPr>
      <dsp:spPr>
        <a:xfrm>
          <a:off x="2159999" y="3158647"/>
          <a:ext cx="4320000" cy="1257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Restricted / little discretion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 to Dallas ISD</a:t>
          </a:r>
        </a:p>
      </dsp:txBody>
      <dsp:txXfrm>
        <a:off x="2159999" y="3158647"/>
        <a:ext cx="4320000" cy="1257107"/>
      </dsp:txXfrm>
    </dsp:sp>
    <dsp:sp modelId="{802040F0-92C3-426A-8E75-36D5DD8BF965}">
      <dsp:nvSpPr>
        <dsp:cNvPr id="0" name=""/>
        <dsp:cNvSpPr/>
      </dsp:nvSpPr>
      <dsp:spPr>
        <a:xfrm>
          <a:off x="8639999" y="76889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FEDE3-363B-4555-A5CB-A4CB29BB8529}">
      <dsp:nvSpPr>
        <dsp:cNvPr id="0" name=""/>
        <dsp:cNvSpPr/>
      </dsp:nvSpPr>
      <dsp:spPr>
        <a:xfrm>
          <a:off x="7235999" y="243771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Discretionary</a:t>
          </a:r>
        </a:p>
      </dsp:txBody>
      <dsp:txXfrm>
        <a:off x="7235999" y="2437710"/>
        <a:ext cx="4320000" cy="648000"/>
      </dsp:txXfrm>
    </dsp:sp>
    <dsp:sp modelId="{1929DE1D-C535-41DA-AB67-21C55175A794}">
      <dsp:nvSpPr>
        <dsp:cNvPr id="0" name=""/>
        <dsp:cNvSpPr/>
      </dsp:nvSpPr>
      <dsp:spPr>
        <a:xfrm>
          <a:off x="7235999" y="3158647"/>
          <a:ext cx="4320000" cy="1257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Collaborative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 to Dallas ISD... OR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partnership with outside agency with Dallas ISD as end beneficiary</a:t>
          </a:r>
        </a:p>
      </dsp:txBody>
      <dsp:txXfrm>
        <a:off x="7235999" y="3158647"/>
        <a:ext cx="4320000" cy="1257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3F1CB-9412-4D3B-BEEF-C2515FDCE27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B1E6-A193-470C-924C-B7B41539B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2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6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9"/>
            <a:ext cx="15937992" cy="810616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9046029" cy="45066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0" y="1248156"/>
            <a:ext cx="6858000" cy="6858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13506451" y="5886448"/>
            <a:ext cx="4781550" cy="25336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63582" y="3009126"/>
            <a:ext cx="7280360" cy="24243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45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62822" y="5461497"/>
            <a:ext cx="7281509" cy="18863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i="0" spc="45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26755" y="7050024"/>
            <a:ext cx="2879684" cy="15015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79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5914" y="-716329"/>
            <a:ext cx="11832954" cy="118329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397952" y="1790700"/>
            <a:ext cx="9242260" cy="3223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400"/>
              </a:lnSpc>
            </a:pPr>
            <a:r>
              <a:rPr lang="en-US" sz="11923" dirty="0">
                <a:solidFill>
                  <a:srgbClr val="FACF43"/>
                </a:solidFill>
                <a:latin typeface="Lazydog"/>
              </a:rPr>
              <a:t>please take</a:t>
            </a:r>
          </a:p>
          <a:p>
            <a:pPr algn="r">
              <a:lnSpc>
                <a:spcPts val="12400"/>
              </a:lnSpc>
            </a:pPr>
            <a:r>
              <a:rPr lang="en-US" sz="11923" dirty="0">
                <a:solidFill>
                  <a:srgbClr val="FACF43"/>
                </a:solidFill>
                <a:latin typeface="Lazydog"/>
              </a:rPr>
              <a:t>our money!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46048" y="5598249"/>
            <a:ext cx="9394164" cy="238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68"/>
              </a:lnSpc>
            </a:pPr>
            <a:r>
              <a:rPr lang="en-US" sz="4549" spc="605">
                <a:solidFill>
                  <a:srgbClr val="F4F6FC"/>
                </a:solidFill>
                <a:latin typeface="Glacial Indifference Bold"/>
              </a:rPr>
              <a:t>ADDRESSING THE</a:t>
            </a:r>
          </a:p>
          <a:p>
            <a:pPr algn="r">
              <a:lnSpc>
                <a:spcPts val="6368"/>
              </a:lnSpc>
            </a:pPr>
            <a:r>
              <a:rPr lang="en-US" sz="4549" spc="605">
                <a:solidFill>
                  <a:srgbClr val="F4F6FC"/>
                </a:solidFill>
                <a:latin typeface="Glacial Indifference Bold"/>
              </a:rPr>
              <a:t>CURRENT TREND IN FUNDING</a:t>
            </a:r>
          </a:p>
          <a:p>
            <a:pPr algn="r">
              <a:lnSpc>
                <a:spcPts val="6368"/>
              </a:lnSpc>
            </a:pPr>
            <a:r>
              <a:rPr lang="en-US" sz="4549" spc="605">
                <a:solidFill>
                  <a:srgbClr val="F4F6FC"/>
                </a:solidFill>
                <a:latin typeface="Glacial Indifference Bold"/>
              </a:rPr>
              <a:t>CAMPUS GRANTS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60126" y="669266"/>
            <a:ext cx="3788580" cy="2705696"/>
            <a:chOff x="0" y="0"/>
            <a:chExt cx="5051441" cy="36075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36" t="27514" r="9104" b="27046"/>
            <a:stretch>
              <a:fillRect/>
            </a:stretch>
          </p:blipFill>
          <p:spPr>
            <a:xfrm>
              <a:off x="0" y="0"/>
              <a:ext cx="5051441" cy="281432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545772" y="2880998"/>
              <a:ext cx="3959897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Mita Havlick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9448" y="4434299"/>
            <a:ext cx="4109935" cy="1535987"/>
            <a:chOff x="0" y="0"/>
            <a:chExt cx="5479914" cy="20479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79914" cy="1254711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506414" y="1321386"/>
              <a:ext cx="4467086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Randy Lewallyn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6181" y="6884157"/>
            <a:ext cx="3416470" cy="2862706"/>
            <a:chOff x="0" y="0"/>
            <a:chExt cx="4555293" cy="381694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5016" y="0"/>
              <a:ext cx="2925261" cy="292526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0" y="3090345"/>
              <a:ext cx="4555293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Karen Anderson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41599" y="2701695"/>
            <a:ext cx="136017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1599" y="3886200"/>
            <a:ext cx="15087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1600" y="5782462"/>
            <a:ext cx="15303500" cy="50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26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03501" y="7260440"/>
            <a:ext cx="14859000" cy="50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26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3501" y="8561524"/>
            <a:ext cx="15341598" cy="50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26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248422"/>
            <a:ext cx="18288000" cy="1107867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/>
          <a:p>
            <a:pPr defTabSz="1371189"/>
            <a:endParaRPr lang="en-US" sz="6599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1" y="1"/>
            <a:ext cx="3160706" cy="269122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42899" y="258893"/>
            <a:ext cx="13158179" cy="1154162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Solution for 2021 Surplus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1" y="4722822"/>
            <a:ext cx="14868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Bahnschrift SemiBold" panose="020B0502040204020203" pitchFamily="34" charset="0"/>
                <a:cs typeface="Arial" panose="020B0604020202020204" pitchFamily="34" charset="0"/>
              </a:rPr>
              <a:t>Two $10,000 Grants – one Elementary / one Secondary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Bahnschrift SemiBold" panose="020B0502040204020203" pitchFamily="34" charset="0"/>
                <a:cs typeface="Arial" panose="020B0604020202020204" pitchFamily="34" charset="0"/>
              </a:rPr>
              <a:t>Shark Tank Style 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Bahnschrift SemiBold" panose="020B0502040204020203" pitchFamily="34" charset="0"/>
                <a:cs typeface="Arial" panose="020B0604020202020204" pitchFamily="34" charset="0"/>
              </a:rPr>
              <a:t>1 Minute Video Submission and short online form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Bahnschrift SemiBold" panose="020B0502040204020203" pitchFamily="34" charset="0"/>
                <a:cs typeface="Arial" panose="020B0604020202020204" pitchFamily="34" charset="0"/>
              </a:rPr>
              <a:t>6 Finalists Chosen to present to 3 judges – Live!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Bahnschrift SemiBold" panose="020B0502040204020203" pitchFamily="34" charset="0"/>
                <a:cs typeface="Arial" panose="020B0604020202020204" pitchFamily="34" charset="0"/>
              </a:rPr>
              <a:t>Allowed for things not normally funded in normal grant program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Bahnschrift SemiBold" panose="020B0502040204020203" pitchFamily="34" charset="0"/>
                <a:cs typeface="Arial" panose="020B0604020202020204" pitchFamily="34" charset="0"/>
              </a:rPr>
              <a:t>18 Applications accepted – 6 Finalists Chosen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700" dirty="0">
              <a:latin typeface="Bahnschrift SemiBold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102" y="1286337"/>
            <a:ext cx="12492251" cy="36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41599" y="2701695"/>
            <a:ext cx="136017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1599" y="3886200"/>
            <a:ext cx="15087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1600" y="5782462"/>
            <a:ext cx="15303500" cy="50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26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03501" y="7260440"/>
            <a:ext cx="14859000" cy="50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26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3501" y="8561524"/>
            <a:ext cx="15341598" cy="50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endParaRPr lang="en-US" sz="26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248422"/>
            <a:ext cx="18288000" cy="1107867"/>
          </a:xfrm>
          <a:prstGeom prst="rect">
            <a:avLst/>
          </a:prstGeom>
          <a:solidFill>
            <a:srgbClr val="E39F16"/>
          </a:solidFill>
        </p:spPr>
        <p:txBody>
          <a:bodyPr wrap="square" rtlCol="0">
            <a:spAutoFit/>
          </a:bodyPr>
          <a:lstStyle/>
          <a:p>
            <a:pPr defTabSz="1371189"/>
            <a:endParaRPr lang="en-US" sz="6599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1499" y="258893"/>
            <a:ext cx="12929579" cy="117724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sz="67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Solution for 2021 Surplus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70" y="1594491"/>
            <a:ext cx="5292311" cy="3528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1104" y="1594491"/>
            <a:ext cx="5315996" cy="3543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1" y="6440914"/>
            <a:ext cx="5409741" cy="3606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0973" y="6454019"/>
            <a:ext cx="5370420" cy="3580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714" y="6476089"/>
            <a:ext cx="5337318" cy="3558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714" y="1631859"/>
            <a:ext cx="5242758" cy="3495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876" y="4565892"/>
            <a:ext cx="7499657" cy="21749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6510" y="-25792"/>
            <a:ext cx="3160706" cy="26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504" y="-319890"/>
            <a:ext cx="19113166" cy="2576114"/>
            <a:chOff x="0" y="0"/>
            <a:chExt cx="6465441" cy="871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5441" cy="871426"/>
            </a:xfrm>
            <a:custGeom>
              <a:avLst/>
              <a:gdLst/>
              <a:ahLst/>
              <a:cxnLst/>
              <a:rect l="l" t="t" r="r" b="b"/>
              <a:pathLst>
                <a:path w="6465441" h="871426">
                  <a:moveTo>
                    <a:pt x="0" y="0"/>
                  </a:moveTo>
                  <a:lnTo>
                    <a:pt x="6465441" y="0"/>
                  </a:lnTo>
                  <a:lnTo>
                    <a:pt x="6465441" y="871426"/>
                  </a:lnTo>
                  <a:lnTo>
                    <a:pt x="0" y="871426"/>
                  </a:lnTo>
                  <a:close/>
                </a:path>
              </a:pathLst>
            </a:custGeom>
            <a:solidFill>
              <a:srgbClr val="F4F6F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1"/>
          <a:stretch>
            <a:fillRect/>
          </a:stretch>
        </p:blipFill>
        <p:spPr>
          <a:xfrm>
            <a:off x="355033" y="595874"/>
            <a:ext cx="4728592" cy="10644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6005" y="-534128"/>
            <a:ext cx="2507830" cy="27903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2" t="19494" r="28495" b="33371"/>
          <a:stretch>
            <a:fillRect/>
          </a:stretch>
        </p:blipFill>
        <p:spPr>
          <a:xfrm>
            <a:off x="11347184" y="0"/>
            <a:ext cx="3810513" cy="22562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17" t="23946" r="24174" b="27349"/>
          <a:stretch>
            <a:fillRect/>
          </a:stretch>
        </p:blipFill>
        <p:spPr>
          <a:xfrm>
            <a:off x="15291831" y="0"/>
            <a:ext cx="2996169" cy="22562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7" r="11183" b="1390"/>
          <a:stretch>
            <a:fillRect/>
          </a:stretch>
        </p:blipFill>
        <p:spPr>
          <a:xfrm>
            <a:off x="5809643" y="0"/>
            <a:ext cx="2759356" cy="225622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9780">
            <a:off x="2572389" y="3942349"/>
            <a:ext cx="13220634" cy="1120256"/>
            <a:chOff x="0" y="0"/>
            <a:chExt cx="5015588" cy="424998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5016858" cy="423728"/>
            </a:xfrm>
            <a:custGeom>
              <a:avLst/>
              <a:gdLst/>
              <a:ahLst/>
              <a:cxnLst/>
              <a:rect l="l" t="t" r="r" b="b"/>
              <a:pathLst>
                <a:path w="5016858" h="423728">
                  <a:moveTo>
                    <a:pt x="5005428" y="27940"/>
                  </a:moveTo>
                  <a:cubicBezTo>
                    <a:pt x="4996538" y="24130"/>
                    <a:pt x="4987648" y="21590"/>
                    <a:pt x="4978758" y="21590"/>
                  </a:cubicBezTo>
                  <a:cubicBezTo>
                    <a:pt x="4952088" y="20320"/>
                    <a:pt x="4878084" y="20320"/>
                    <a:pt x="4795462" y="17780"/>
                  </a:cubicBezTo>
                  <a:cubicBezTo>
                    <a:pt x="4606613" y="12700"/>
                    <a:pt x="4421698" y="6350"/>
                    <a:pt x="4232848" y="3810"/>
                  </a:cubicBezTo>
                  <a:cubicBezTo>
                    <a:pt x="4079408" y="1270"/>
                    <a:pt x="3929902" y="3810"/>
                    <a:pt x="3776462" y="2540"/>
                  </a:cubicBezTo>
                  <a:cubicBezTo>
                    <a:pt x="3709577" y="2540"/>
                    <a:pt x="3642693" y="0"/>
                    <a:pt x="3575809" y="2540"/>
                  </a:cubicBezTo>
                  <a:cubicBezTo>
                    <a:pt x="3414500" y="10160"/>
                    <a:pt x="3253191" y="11430"/>
                    <a:pt x="3087948" y="8890"/>
                  </a:cubicBezTo>
                  <a:cubicBezTo>
                    <a:pt x="3005326" y="7620"/>
                    <a:pt x="2922704" y="7620"/>
                    <a:pt x="2840083" y="7620"/>
                  </a:cubicBezTo>
                  <a:cubicBezTo>
                    <a:pt x="2690577" y="7620"/>
                    <a:pt x="2541071" y="7620"/>
                    <a:pt x="2391565" y="6350"/>
                  </a:cubicBezTo>
                  <a:cubicBezTo>
                    <a:pt x="2234190" y="5080"/>
                    <a:pt x="684050" y="2540"/>
                    <a:pt x="530610" y="1270"/>
                  </a:cubicBezTo>
                  <a:cubicBezTo>
                    <a:pt x="404711" y="0"/>
                    <a:pt x="282745" y="1270"/>
                    <a:pt x="156846" y="1270"/>
                  </a:cubicBezTo>
                  <a:cubicBezTo>
                    <a:pt x="7028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75636"/>
                    <a:pt x="16510" y="89139"/>
                    <a:pt x="17780" y="102406"/>
                  </a:cubicBezTo>
                  <a:cubicBezTo>
                    <a:pt x="19050" y="115909"/>
                    <a:pt x="17780" y="129412"/>
                    <a:pt x="16510" y="143152"/>
                  </a:cubicBezTo>
                  <a:cubicBezTo>
                    <a:pt x="15240" y="157129"/>
                    <a:pt x="2540" y="303769"/>
                    <a:pt x="2540" y="317746"/>
                  </a:cubicBezTo>
                  <a:cubicBezTo>
                    <a:pt x="2540" y="331486"/>
                    <a:pt x="1270" y="345226"/>
                    <a:pt x="0" y="358966"/>
                  </a:cubicBezTo>
                  <a:cubicBezTo>
                    <a:pt x="0" y="369118"/>
                    <a:pt x="3810" y="379278"/>
                    <a:pt x="15240" y="384358"/>
                  </a:cubicBezTo>
                  <a:cubicBezTo>
                    <a:pt x="22860" y="388168"/>
                    <a:pt x="31750" y="390708"/>
                    <a:pt x="40640" y="391978"/>
                  </a:cubicBezTo>
                  <a:cubicBezTo>
                    <a:pt x="152911" y="397058"/>
                    <a:pt x="302417" y="400868"/>
                    <a:pt x="451923" y="405948"/>
                  </a:cubicBezTo>
                  <a:cubicBezTo>
                    <a:pt x="534544" y="408488"/>
                    <a:pt x="617166" y="413568"/>
                    <a:pt x="699788" y="414838"/>
                  </a:cubicBezTo>
                  <a:cubicBezTo>
                    <a:pt x="837491" y="417378"/>
                    <a:pt x="2371893" y="418648"/>
                    <a:pt x="2509596" y="419918"/>
                  </a:cubicBezTo>
                  <a:cubicBezTo>
                    <a:pt x="2529268" y="419918"/>
                    <a:pt x="2548940" y="419918"/>
                    <a:pt x="2568611" y="419918"/>
                  </a:cubicBezTo>
                  <a:cubicBezTo>
                    <a:pt x="2663036" y="419918"/>
                    <a:pt x="2761395" y="418648"/>
                    <a:pt x="2855820" y="418648"/>
                  </a:cubicBezTo>
                  <a:cubicBezTo>
                    <a:pt x="2965982" y="418648"/>
                    <a:pt x="3072210" y="419918"/>
                    <a:pt x="3182372" y="419918"/>
                  </a:cubicBezTo>
                  <a:cubicBezTo>
                    <a:pt x="3343681" y="419918"/>
                    <a:pt x="3508925" y="419918"/>
                    <a:pt x="3670234" y="419918"/>
                  </a:cubicBezTo>
                  <a:cubicBezTo>
                    <a:pt x="3819739" y="419918"/>
                    <a:pt x="3969245" y="421188"/>
                    <a:pt x="4118751" y="422458"/>
                  </a:cubicBezTo>
                  <a:cubicBezTo>
                    <a:pt x="4185636" y="422458"/>
                    <a:pt x="4256454" y="423728"/>
                    <a:pt x="4323338" y="423728"/>
                  </a:cubicBezTo>
                  <a:cubicBezTo>
                    <a:pt x="4539728" y="422458"/>
                    <a:pt x="4752184" y="416108"/>
                    <a:pt x="4955898" y="416108"/>
                  </a:cubicBezTo>
                  <a:cubicBezTo>
                    <a:pt x="4959708" y="416108"/>
                    <a:pt x="4964788" y="413568"/>
                    <a:pt x="4968598" y="411028"/>
                  </a:cubicBezTo>
                  <a:cubicBezTo>
                    <a:pt x="4973678" y="407218"/>
                    <a:pt x="4976218" y="400868"/>
                    <a:pt x="4978758" y="398328"/>
                  </a:cubicBezTo>
                  <a:cubicBezTo>
                    <a:pt x="4980028" y="357308"/>
                    <a:pt x="4981298" y="347358"/>
                    <a:pt x="4982568" y="337408"/>
                  </a:cubicBezTo>
                  <a:cubicBezTo>
                    <a:pt x="4983838" y="322010"/>
                    <a:pt x="4993998" y="174186"/>
                    <a:pt x="4995268" y="158787"/>
                  </a:cubicBezTo>
                  <a:cubicBezTo>
                    <a:pt x="4995268" y="149548"/>
                    <a:pt x="4996538" y="140309"/>
                    <a:pt x="4997808" y="131070"/>
                  </a:cubicBezTo>
                  <a:cubicBezTo>
                    <a:pt x="4999078" y="121121"/>
                    <a:pt x="5000348" y="111171"/>
                    <a:pt x="5002888" y="101221"/>
                  </a:cubicBezTo>
                  <a:cubicBezTo>
                    <a:pt x="5004158" y="95299"/>
                    <a:pt x="5004158" y="89139"/>
                    <a:pt x="5009238" y="83217"/>
                  </a:cubicBezTo>
                  <a:cubicBezTo>
                    <a:pt x="5014318" y="76110"/>
                    <a:pt x="5016858" y="69240"/>
                    <a:pt x="5015588" y="44450"/>
                  </a:cubicBezTo>
                  <a:cubicBezTo>
                    <a:pt x="5015588" y="38100"/>
                    <a:pt x="5011778" y="30480"/>
                    <a:pt x="5005428" y="27940"/>
                  </a:cubicBezTo>
                  <a:close/>
                </a:path>
              </a:pathLst>
            </a:custGeom>
            <a:solidFill>
              <a:srgbClr val="A7997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266876">
            <a:off x="8688021" y="3694191"/>
            <a:ext cx="989370" cy="4587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989598" y="4008765"/>
            <a:ext cx="6386215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Canva Student Font"/>
              </a:rPr>
              <a:t>40,000 Students Approximately</a:t>
            </a:r>
          </a:p>
        </p:txBody>
      </p:sp>
      <p:grpSp>
        <p:nvGrpSpPr>
          <p:cNvPr id="13" name="Group 13"/>
          <p:cNvGrpSpPr/>
          <p:nvPr/>
        </p:nvGrpSpPr>
        <p:grpSpPr>
          <a:xfrm rot="9780">
            <a:off x="2572389" y="5482025"/>
            <a:ext cx="13220634" cy="1120256"/>
            <a:chOff x="0" y="0"/>
            <a:chExt cx="5015588" cy="424998"/>
          </a:xfrm>
        </p:grpSpPr>
        <p:sp>
          <p:nvSpPr>
            <p:cNvPr id="14" name="Freeform 14"/>
            <p:cNvSpPr/>
            <p:nvPr/>
          </p:nvSpPr>
          <p:spPr>
            <a:xfrm>
              <a:off x="0" y="-1270"/>
              <a:ext cx="5016858" cy="423728"/>
            </a:xfrm>
            <a:custGeom>
              <a:avLst/>
              <a:gdLst/>
              <a:ahLst/>
              <a:cxnLst/>
              <a:rect l="l" t="t" r="r" b="b"/>
              <a:pathLst>
                <a:path w="5016858" h="423728">
                  <a:moveTo>
                    <a:pt x="5005428" y="27940"/>
                  </a:moveTo>
                  <a:cubicBezTo>
                    <a:pt x="4996538" y="24130"/>
                    <a:pt x="4987648" y="21590"/>
                    <a:pt x="4978758" y="21590"/>
                  </a:cubicBezTo>
                  <a:cubicBezTo>
                    <a:pt x="4952088" y="20320"/>
                    <a:pt x="4878084" y="20320"/>
                    <a:pt x="4795462" y="17780"/>
                  </a:cubicBezTo>
                  <a:cubicBezTo>
                    <a:pt x="4606613" y="12700"/>
                    <a:pt x="4421698" y="6350"/>
                    <a:pt x="4232848" y="3810"/>
                  </a:cubicBezTo>
                  <a:cubicBezTo>
                    <a:pt x="4079408" y="1270"/>
                    <a:pt x="3929902" y="3810"/>
                    <a:pt x="3776462" y="2540"/>
                  </a:cubicBezTo>
                  <a:cubicBezTo>
                    <a:pt x="3709577" y="2540"/>
                    <a:pt x="3642693" y="0"/>
                    <a:pt x="3575809" y="2540"/>
                  </a:cubicBezTo>
                  <a:cubicBezTo>
                    <a:pt x="3414500" y="10160"/>
                    <a:pt x="3253191" y="11430"/>
                    <a:pt x="3087948" y="8890"/>
                  </a:cubicBezTo>
                  <a:cubicBezTo>
                    <a:pt x="3005326" y="7620"/>
                    <a:pt x="2922704" y="7620"/>
                    <a:pt x="2840083" y="7620"/>
                  </a:cubicBezTo>
                  <a:cubicBezTo>
                    <a:pt x="2690577" y="7620"/>
                    <a:pt x="2541071" y="7620"/>
                    <a:pt x="2391565" y="6350"/>
                  </a:cubicBezTo>
                  <a:cubicBezTo>
                    <a:pt x="2234190" y="5080"/>
                    <a:pt x="684050" y="2540"/>
                    <a:pt x="530610" y="1270"/>
                  </a:cubicBezTo>
                  <a:cubicBezTo>
                    <a:pt x="404711" y="0"/>
                    <a:pt x="282745" y="1270"/>
                    <a:pt x="156846" y="1270"/>
                  </a:cubicBezTo>
                  <a:cubicBezTo>
                    <a:pt x="7028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75636"/>
                    <a:pt x="16510" y="89139"/>
                    <a:pt x="17780" y="102406"/>
                  </a:cubicBezTo>
                  <a:cubicBezTo>
                    <a:pt x="19050" y="115909"/>
                    <a:pt x="17780" y="129412"/>
                    <a:pt x="16510" y="143152"/>
                  </a:cubicBezTo>
                  <a:cubicBezTo>
                    <a:pt x="15240" y="157129"/>
                    <a:pt x="2540" y="303769"/>
                    <a:pt x="2540" y="317746"/>
                  </a:cubicBezTo>
                  <a:cubicBezTo>
                    <a:pt x="2540" y="331486"/>
                    <a:pt x="1270" y="345226"/>
                    <a:pt x="0" y="358966"/>
                  </a:cubicBezTo>
                  <a:cubicBezTo>
                    <a:pt x="0" y="369118"/>
                    <a:pt x="3810" y="379278"/>
                    <a:pt x="15240" y="384358"/>
                  </a:cubicBezTo>
                  <a:cubicBezTo>
                    <a:pt x="22860" y="388168"/>
                    <a:pt x="31750" y="390708"/>
                    <a:pt x="40640" y="391978"/>
                  </a:cubicBezTo>
                  <a:cubicBezTo>
                    <a:pt x="152911" y="397058"/>
                    <a:pt x="302417" y="400868"/>
                    <a:pt x="451923" y="405948"/>
                  </a:cubicBezTo>
                  <a:cubicBezTo>
                    <a:pt x="534544" y="408488"/>
                    <a:pt x="617166" y="413568"/>
                    <a:pt x="699788" y="414838"/>
                  </a:cubicBezTo>
                  <a:cubicBezTo>
                    <a:pt x="837491" y="417378"/>
                    <a:pt x="2371893" y="418648"/>
                    <a:pt x="2509596" y="419918"/>
                  </a:cubicBezTo>
                  <a:cubicBezTo>
                    <a:pt x="2529268" y="419918"/>
                    <a:pt x="2548940" y="419918"/>
                    <a:pt x="2568611" y="419918"/>
                  </a:cubicBezTo>
                  <a:cubicBezTo>
                    <a:pt x="2663036" y="419918"/>
                    <a:pt x="2761395" y="418648"/>
                    <a:pt x="2855820" y="418648"/>
                  </a:cubicBezTo>
                  <a:cubicBezTo>
                    <a:pt x="2965982" y="418648"/>
                    <a:pt x="3072210" y="419918"/>
                    <a:pt x="3182372" y="419918"/>
                  </a:cubicBezTo>
                  <a:cubicBezTo>
                    <a:pt x="3343681" y="419918"/>
                    <a:pt x="3508925" y="419918"/>
                    <a:pt x="3670234" y="419918"/>
                  </a:cubicBezTo>
                  <a:cubicBezTo>
                    <a:pt x="3819739" y="419918"/>
                    <a:pt x="3969245" y="421188"/>
                    <a:pt x="4118751" y="422458"/>
                  </a:cubicBezTo>
                  <a:cubicBezTo>
                    <a:pt x="4185636" y="422458"/>
                    <a:pt x="4256454" y="423728"/>
                    <a:pt x="4323338" y="423728"/>
                  </a:cubicBezTo>
                  <a:cubicBezTo>
                    <a:pt x="4539728" y="422458"/>
                    <a:pt x="4752184" y="416108"/>
                    <a:pt x="4955898" y="416108"/>
                  </a:cubicBezTo>
                  <a:cubicBezTo>
                    <a:pt x="4959708" y="416108"/>
                    <a:pt x="4964788" y="413568"/>
                    <a:pt x="4968598" y="411028"/>
                  </a:cubicBezTo>
                  <a:cubicBezTo>
                    <a:pt x="4973678" y="407218"/>
                    <a:pt x="4976218" y="400868"/>
                    <a:pt x="4978758" y="398328"/>
                  </a:cubicBezTo>
                  <a:cubicBezTo>
                    <a:pt x="4980028" y="357308"/>
                    <a:pt x="4981298" y="347358"/>
                    <a:pt x="4982568" y="337408"/>
                  </a:cubicBezTo>
                  <a:cubicBezTo>
                    <a:pt x="4983838" y="322010"/>
                    <a:pt x="4993998" y="174186"/>
                    <a:pt x="4995268" y="158787"/>
                  </a:cubicBezTo>
                  <a:cubicBezTo>
                    <a:pt x="4995268" y="149548"/>
                    <a:pt x="4996538" y="140309"/>
                    <a:pt x="4997808" y="131070"/>
                  </a:cubicBezTo>
                  <a:cubicBezTo>
                    <a:pt x="4999078" y="121121"/>
                    <a:pt x="5000348" y="111171"/>
                    <a:pt x="5002888" y="101221"/>
                  </a:cubicBezTo>
                  <a:cubicBezTo>
                    <a:pt x="5004158" y="95299"/>
                    <a:pt x="5004158" y="89139"/>
                    <a:pt x="5009238" y="83217"/>
                  </a:cubicBezTo>
                  <a:cubicBezTo>
                    <a:pt x="5014318" y="76110"/>
                    <a:pt x="5016858" y="69240"/>
                    <a:pt x="5015588" y="44450"/>
                  </a:cubicBezTo>
                  <a:cubicBezTo>
                    <a:pt x="5015588" y="38100"/>
                    <a:pt x="5011778" y="30480"/>
                    <a:pt x="5005428" y="27940"/>
                  </a:cubicBezTo>
                  <a:close/>
                </a:path>
              </a:pathLst>
            </a:custGeom>
            <a:solidFill>
              <a:srgbClr val="A7997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266876">
            <a:off x="8610609" y="5233867"/>
            <a:ext cx="989370" cy="45870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796247" y="5692846"/>
            <a:ext cx="12618095" cy="60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8"/>
              </a:lnSpc>
              <a:spcBef>
                <a:spcPct val="0"/>
              </a:spcBef>
            </a:pPr>
            <a:r>
              <a:rPr lang="en-US" sz="3520">
                <a:solidFill>
                  <a:srgbClr val="FFFFFF"/>
                </a:solidFill>
                <a:latin typeface="Canva Student Font"/>
              </a:rPr>
              <a:t>33 Elementary Campuses / 10 Middle School / 6 High School / 2 Alternative Campuses</a:t>
            </a:r>
          </a:p>
        </p:txBody>
      </p:sp>
      <p:grpSp>
        <p:nvGrpSpPr>
          <p:cNvPr id="17" name="Group 17"/>
          <p:cNvGrpSpPr/>
          <p:nvPr/>
        </p:nvGrpSpPr>
        <p:grpSpPr>
          <a:xfrm rot="9780">
            <a:off x="2494977" y="7083640"/>
            <a:ext cx="13220634" cy="1120256"/>
            <a:chOff x="0" y="0"/>
            <a:chExt cx="5015588" cy="424998"/>
          </a:xfrm>
        </p:grpSpPr>
        <p:sp>
          <p:nvSpPr>
            <p:cNvPr id="18" name="Freeform 18"/>
            <p:cNvSpPr/>
            <p:nvPr/>
          </p:nvSpPr>
          <p:spPr>
            <a:xfrm>
              <a:off x="0" y="-1270"/>
              <a:ext cx="5016858" cy="423728"/>
            </a:xfrm>
            <a:custGeom>
              <a:avLst/>
              <a:gdLst/>
              <a:ahLst/>
              <a:cxnLst/>
              <a:rect l="l" t="t" r="r" b="b"/>
              <a:pathLst>
                <a:path w="5016858" h="423728">
                  <a:moveTo>
                    <a:pt x="5005428" y="27940"/>
                  </a:moveTo>
                  <a:cubicBezTo>
                    <a:pt x="4996538" y="24130"/>
                    <a:pt x="4987648" y="21590"/>
                    <a:pt x="4978758" y="21590"/>
                  </a:cubicBezTo>
                  <a:cubicBezTo>
                    <a:pt x="4952088" y="20320"/>
                    <a:pt x="4878084" y="20320"/>
                    <a:pt x="4795462" y="17780"/>
                  </a:cubicBezTo>
                  <a:cubicBezTo>
                    <a:pt x="4606613" y="12700"/>
                    <a:pt x="4421698" y="6350"/>
                    <a:pt x="4232848" y="3810"/>
                  </a:cubicBezTo>
                  <a:cubicBezTo>
                    <a:pt x="4079408" y="1270"/>
                    <a:pt x="3929902" y="3810"/>
                    <a:pt x="3776462" y="2540"/>
                  </a:cubicBezTo>
                  <a:cubicBezTo>
                    <a:pt x="3709577" y="2540"/>
                    <a:pt x="3642693" y="0"/>
                    <a:pt x="3575809" y="2540"/>
                  </a:cubicBezTo>
                  <a:cubicBezTo>
                    <a:pt x="3414500" y="10160"/>
                    <a:pt x="3253191" y="11430"/>
                    <a:pt x="3087948" y="8890"/>
                  </a:cubicBezTo>
                  <a:cubicBezTo>
                    <a:pt x="3005326" y="7620"/>
                    <a:pt x="2922704" y="7620"/>
                    <a:pt x="2840083" y="7620"/>
                  </a:cubicBezTo>
                  <a:cubicBezTo>
                    <a:pt x="2690577" y="7620"/>
                    <a:pt x="2541071" y="7620"/>
                    <a:pt x="2391565" y="6350"/>
                  </a:cubicBezTo>
                  <a:cubicBezTo>
                    <a:pt x="2234190" y="5080"/>
                    <a:pt x="684050" y="2540"/>
                    <a:pt x="530610" y="1270"/>
                  </a:cubicBezTo>
                  <a:cubicBezTo>
                    <a:pt x="404711" y="0"/>
                    <a:pt x="282745" y="1270"/>
                    <a:pt x="156846" y="1270"/>
                  </a:cubicBezTo>
                  <a:cubicBezTo>
                    <a:pt x="7028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75636"/>
                    <a:pt x="16510" y="89139"/>
                    <a:pt x="17780" y="102406"/>
                  </a:cubicBezTo>
                  <a:cubicBezTo>
                    <a:pt x="19050" y="115909"/>
                    <a:pt x="17780" y="129412"/>
                    <a:pt x="16510" y="143152"/>
                  </a:cubicBezTo>
                  <a:cubicBezTo>
                    <a:pt x="15240" y="157129"/>
                    <a:pt x="2540" y="303769"/>
                    <a:pt x="2540" y="317746"/>
                  </a:cubicBezTo>
                  <a:cubicBezTo>
                    <a:pt x="2540" y="331486"/>
                    <a:pt x="1270" y="345226"/>
                    <a:pt x="0" y="358966"/>
                  </a:cubicBezTo>
                  <a:cubicBezTo>
                    <a:pt x="0" y="369118"/>
                    <a:pt x="3810" y="379278"/>
                    <a:pt x="15240" y="384358"/>
                  </a:cubicBezTo>
                  <a:cubicBezTo>
                    <a:pt x="22860" y="388168"/>
                    <a:pt x="31750" y="390708"/>
                    <a:pt x="40640" y="391978"/>
                  </a:cubicBezTo>
                  <a:cubicBezTo>
                    <a:pt x="152911" y="397058"/>
                    <a:pt x="302417" y="400868"/>
                    <a:pt x="451923" y="405948"/>
                  </a:cubicBezTo>
                  <a:cubicBezTo>
                    <a:pt x="534544" y="408488"/>
                    <a:pt x="617166" y="413568"/>
                    <a:pt x="699788" y="414838"/>
                  </a:cubicBezTo>
                  <a:cubicBezTo>
                    <a:pt x="837491" y="417378"/>
                    <a:pt x="2371893" y="418648"/>
                    <a:pt x="2509596" y="419918"/>
                  </a:cubicBezTo>
                  <a:cubicBezTo>
                    <a:pt x="2529268" y="419918"/>
                    <a:pt x="2548940" y="419918"/>
                    <a:pt x="2568611" y="419918"/>
                  </a:cubicBezTo>
                  <a:cubicBezTo>
                    <a:pt x="2663036" y="419918"/>
                    <a:pt x="2761395" y="418648"/>
                    <a:pt x="2855820" y="418648"/>
                  </a:cubicBezTo>
                  <a:cubicBezTo>
                    <a:pt x="2965982" y="418648"/>
                    <a:pt x="3072210" y="419918"/>
                    <a:pt x="3182372" y="419918"/>
                  </a:cubicBezTo>
                  <a:cubicBezTo>
                    <a:pt x="3343681" y="419918"/>
                    <a:pt x="3508925" y="419918"/>
                    <a:pt x="3670234" y="419918"/>
                  </a:cubicBezTo>
                  <a:cubicBezTo>
                    <a:pt x="3819739" y="419918"/>
                    <a:pt x="3969245" y="421188"/>
                    <a:pt x="4118751" y="422458"/>
                  </a:cubicBezTo>
                  <a:cubicBezTo>
                    <a:pt x="4185636" y="422458"/>
                    <a:pt x="4256454" y="423728"/>
                    <a:pt x="4323338" y="423728"/>
                  </a:cubicBezTo>
                  <a:cubicBezTo>
                    <a:pt x="4539728" y="422458"/>
                    <a:pt x="4752184" y="416108"/>
                    <a:pt x="4955898" y="416108"/>
                  </a:cubicBezTo>
                  <a:cubicBezTo>
                    <a:pt x="4959708" y="416108"/>
                    <a:pt x="4964788" y="413568"/>
                    <a:pt x="4968598" y="411028"/>
                  </a:cubicBezTo>
                  <a:cubicBezTo>
                    <a:pt x="4973678" y="407218"/>
                    <a:pt x="4976218" y="400868"/>
                    <a:pt x="4978758" y="398328"/>
                  </a:cubicBezTo>
                  <a:cubicBezTo>
                    <a:pt x="4980028" y="357308"/>
                    <a:pt x="4981298" y="347358"/>
                    <a:pt x="4982568" y="337408"/>
                  </a:cubicBezTo>
                  <a:cubicBezTo>
                    <a:pt x="4983838" y="322010"/>
                    <a:pt x="4993998" y="174186"/>
                    <a:pt x="4995268" y="158787"/>
                  </a:cubicBezTo>
                  <a:cubicBezTo>
                    <a:pt x="4995268" y="149548"/>
                    <a:pt x="4996538" y="140309"/>
                    <a:pt x="4997808" y="131070"/>
                  </a:cubicBezTo>
                  <a:cubicBezTo>
                    <a:pt x="4999078" y="121121"/>
                    <a:pt x="5000348" y="111171"/>
                    <a:pt x="5002888" y="101221"/>
                  </a:cubicBezTo>
                  <a:cubicBezTo>
                    <a:pt x="5004158" y="95299"/>
                    <a:pt x="5004158" y="89139"/>
                    <a:pt x="5009238" y="83217"/>
                  </a:cubicBezTo>
                  <a:cubicBezTo>
                    <a:pt x="5014318" y="76110"/>
                    <a:pt x="5016858" y="69240"/>
                    <a:pt x="5015588" y="44450"/>
                  </a:cubicBezTo>
                  <a:cubicBezTo>
                    <a:pt x="5015588" y="38100"/>
                    <a:pt x="5011778" y="30480"/>
                    <a:pt x="5005428" y="27940"/>
                  </a:cubicBezTo>
                  <a:close/>
                </a:path>
              </a:pathLst>
            </a:custGeom>
            <a:solidFill>
              <a:srgbClr val="A79970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266876">
            <a:off x="8533198" y="6835482"/>
            <a:ext cx="989370" cy="45870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831873" y="7150056"/>
            <a:ext cx="639201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Canva Student Font"/>
              </a:rPr>
              <a:t>Established in 2004 - 18th Year</a:t>
            </a:r>
          </a:p>
        </p:txBody>
      </p:sp>
      <p:grpSp>
        <p:nvGrpSpPr>
          <p:cNvPr id="21" name="Group 21"/>
          <p:cNvGrpSpPr/>
          <p:nvPr/>
        </p:nvGrpSpPr>
        <p:grpSpPr>
          <a:xfrm rot="9780">
            <a:off x="2494977" y="8448485"/>
            <a:ext cx="13220634" cy="1120256"/>
            <a:chOff x="0" y="0"/>
            <a:chExt cx="5015588" cy="424998"/>
          </a:xfrm>
        </p:grpSpPr>
        <p:sp>
          <p:nvSpPr>
            <p:cNvPr id="22" name="Freeform 22"/>
            <p:cNvSpPr/>
            <p:nvPr/>
          </p:nvSpPr>
          <p:spPr>
            <a:xfrm>
              <a:off x="0" y="-1270"/>
              <a:ext cx="5016858" cy="423728"/>
            </a:xfrm>
            <a:custGeom>
              <a:avLst/>
              <a:gdLst/>
              <a:ahLst/>
              <a:cxnLst/>
              <a:rect l="l" t="t" r="r" b="b"/>
              <a:pathLst>
                <a:path w="5016858" h="423728">
                  <a:moveTo>
                    <a:pt x="5005428" y="27940"/>
                  </a:moveTo>
                  <a:cubicBezTo>
                    <a:pt x="4996538" y="24130"/>
                    <a:pt x="4987648" y="21590"/>
                    <a:pt x="4978758" y="21590"/>
                  </a:cubicBezTo>
                  <a:cubicBezTo>
                    <a:pt x="4952088" y="20320"/>
                    <a:pt x="4878084" y="20320"/>
                    <a:pt x="4795462" y="17780"/>
                  </a:cubicBezTo>
                  <a:cubicBezTo>
                    <a:pt x="4606613" y="12700"/>
                    <a:pt x="4421698" y="6350"/>
                    <a:pt x="4232848" y="3810"/>
                  </a:cubicBezTo>
                  <a:cubicBezTo>
                    <a:pt x="4079408" y="1270"/>
                    <a:pt x="3929902" y="3810"/>
                    <a:pt x="3776462" y="2540"/>
                  </a:cubicBezTo>
                  <a:cubicBezTo>
                    <a:pt x="3709577" y="2540"/>
                    <a:pt x="3642693" y="0"/>
                    <a:pt x="3575809" y="2540"/>
                  </a:cubicBezTo>
                  <a:cubicBezTo>
                    <a:pt x="3414500" y="10160"/>
                    <a:pt x="3253191" y="11430"/>
                    <a:pt x="3087948" y="8890"/>
                  </a:cubicBezTo>
                  <a:cubicBezTo>
                    <a:pt x="3005326" y="7620"/>
                    <a:pt x="2922704" y="7620"/>
                    <a:pt x="2840083" y="7620"/>
                  </a:cubicBezTo>
                  <a:cubicBezTo>
                    <a:pt x="2690577" y="7620"/>
                    <a:pt x="2541071" y="7620"/>
                    <a:pt x="2391565" y="6350"/>
                  </a:cubicBezTo>
                  <a:cubicBezTo>
                    <a:pt x="2234190" y="5080"/>
                    <a:pt x="684050" y="2540"/>
                    <a:pt x="530610" y="1270"/>
                  </a:cubicBezTo>
                  <a:cubicBezTo>
                    <a:pt x="404711" y="0"/>
                    <a:pt x="282745" y="1270"/>
                    <a:pt x="156846" y="1270"/>
                  </a:cubicBezTo>
                  <a:cubicBezTo>
                    <a:pt x="7028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75636"/>
                    <a:pt x="16510" y="89139"/>
                    <a:pt x="17780" y="102406"/>
                  </a:cubicBezTo>
                  <a:cubicBezTo>
                    <a:pt x="19050" y="115909"/>
                    <a:pt x="17780" y="129412"/>
                    <a:pt x="16510" y="143152"/>
                  </a:cubicBezTo>
                  <a:cubicBezTo>
                    <a:pt x="15240" y="157129"/>
                    <a:pt x="2540" y="303769"/>
                    <a:pt x="2540" y="317746"/>
                  </a:cubicBezTo>
                  <a:cubicBezTo>
                    <a:pt x="2540" y="331486"/>
                    <a:pt x="1270" y="345226"/>
                    <a:pt x="0" y="358966"/>
                  </a:cubicBezTo>
                  <a:cubicBezTo>
                    <a:pt x="0" y="369118"/>
                    <a:pt x="3810" y="379278"/>
                    <a:pt x="15240" y="384358"/>
                  </a:cubicBezTo>
                  <a:cubicBezTo>
                    <a:pt x="22860" y="388168"/>
                    <a:pt x="31750" y="390708"/>
                    <a:pt x="40640" y="391978"/>
                  </a:cubicBezTo>
                  <a:cubicBezTo>
                    <a:pt x="152911" y="397058"/>
                    <a:pt x="302417" y="400868"/>
                    <a:pt x="451923" y="405948"/>
                  </a:cubicBezTo>
                  <a:cubicBezTo>
                    <a:pt x="534544" y="408488"/>
                    <a:pt x="617166" y="413568"/>
                    <a:pt x="699788" y="414838"/>
                  </a:cubicBezTo>
                  <a:cubicBezTo>
                    <a:pt x="837491" y="417378"/>
                    <a:pt x="2371893" y="418648"/>
                    <a:pt x="2509596" y="419918"/>
                  </a:cubicBezTo>
                  <a:cubicBezTo>
                    <a:pt x="2529268" y="419918"/>
                    <a:pt x="2548940" y="419918"/>
                    <a:pt x="2568611" y="419918"/>
                  </a:cubicBezTo>
                  <a:cubicBezTo>
                    <a:pt x="2663036" y="419918"/>
                    <a:pt x="2761395" y="418648"/>
                    <a:pt x="2855820" y="418648"/>
                  </a:cubicBezTo>
                  <a:cubicBezTo>
                    <a:pt x="2965982" y="418648"/>
                    <a:pt x="3072210" y="419918"/>
                    <a:pt x="3182372" y="419918"/>
                  </a:cubicBezTo>
                  <a:cubicBezTo>
                    <a:pt x="3343681" y="419918"/>
                    <a:pt x="3508925" y="419918"/>
                    <a:pt x="3670234" y="419918"/>
                  </a:cubicBezTo>
                  <a:cubicBezTo>
                    <a:pt x="3819739" y="419918"/>
                    <a:pt x="3969245" y="421188"/>
                    <a:pt x="4118751" y="422458"/>
                  </a:cubicBezTo>
                  <a:cubicBezTo>
                    <a:pt x="4185636" y="422458"/>
                    <a:pt x="4256454" y="423728"/>
                    <a:pt x="4323338" y="423728"/>
                  </a:cubicBezTo>
                  <a:cubicBezTo>
                    <a:pt x="4539728" y="422458"/>
                    <a:pt x="4752184" y="416108"/>
                    <a:pt x="4955898" y="416108"/>
                  </a:cubicBezTo>
                  <a:cubicBezTo>
                    <a:pt x="4959708" y="416108"/>
                    <a:pt x="4964788" y="413568"/>
                    <a:pt x="4968598" y="411028"/>
                  </a:cubicBezTo>
                  <a:cubicBezTo>
                    <a:pt x="4973678" y="407218"/>
                    <a:pt x="4976218" y="400868"/>
                    <a:pt x="4978758" y="398328"/>
                  </a:cubicBezTo>
                  <a:cubicBezTo>
                    <a:pt x="4980028" y="357308"/>
                    <a:pt x="4981298" y="347358"/>
                    <a:pt x="4982568" y="337408"/>
                  </a:cubicBezTo>
                  <a:cubicBezTo>
                    <a:pt x="4983838" y="322010"/>
                    <a:pt x="4993998" y="174186"/>
                    <a:pt x="4995268" y="158787"/>
                  </a:cubicBezTo>
                  <a:cubicBezTo>
                    <a:pt x="4995268" y="149548"/>
                    <a:pt x="4996538" y="140309"/>
                    <a:pt x="4997808" y="131070"/>
                  </a:cubicBezTo>
                  <a:cubicBezTo>
                    <a:pt x="4999078" y="121121"/>
                    <a:pt x="5000348" y="111171"/>
                    <a:pt x="5002888" y="101221"/>
                  </a:cubicBezTo>
                  <a:cubicBezTo>
                    <a:pt x="5004158" y="95299"/>
                    <a:pt x="5004158" y="89139"/>
                    <a:pt x="5009238" y="83217"/>
                  </a:cubicBezTo>
                  <a:cubicBezTo>
                    <a:pt x="5014318" y="76110"/>
                    <a:pt x="5016858" y="69240"/>
                    <a:pt x="5015588" y="44450"/>
                  </a:cubicBezTo>
                  <a:cubicBezTo>
                    <a:pt x="5015588" y="38100"/>
                    <a:pt x="5011778" y="30480"/>
                    <a:pt x="5005428" y="27940"/>
                  </a:cubicBezTo>
                  <a:close/>
                </a:path>
              </a:pathLst>
            </a:custGeom>
            <a:solidFill>
              <a:srgbClr val="A7997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266876">
            <a:off x="8533198" y="8200327"/>
            <a:ext cx="989370" cy="45870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493410" y="8514901"/>
            <a:ext cx="13223768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Canva Student Font"/>
              </a:rPr>
              <a:t>1 Full-Time ED / 1 Full-Time Secretary / 25 Board Members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737301" y="2691091"/>
            <a:ext cx="11543115" cy="726104"/>
            <a:chOff x="0" y="0"/>
            <a:chExt cx="15390820" cy="968139"/>
          </a:xfrm>
        </p:grpSpPr>
        <p:sp>
          <p:nvSpPr>
            <p:cNvPr id="26" name="TextBox 26"/>
            <p:cNvSpPr txBox="1"/>
            <p:nvPr/>
          </p:nvSpPr>
          <p:spPr>
            <a:xfrm>
              <a:off x="0" y="19050"/>
              <a:ext cx="15390820" cy="94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3"/>
                </a:lnSpc>
              </a:pPr>
              <a:r>
                <a:rPr lang="en-US" sz="4824" spc="820">
                  <a:solidFill>
                    <a:srgbClr val="195292"/>
                  </a:solidFill>
                  <a:latin typeface="Montserrat Light Bold"/>
                </a:rPr>
                <a:t>FOR KIDS  FOR TOMORROW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5375542" y="327586"/>
              <a:ext cx="312967" cy="312967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04D91"/>
              </a:solidFill>
            </p:spPr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504" y="-319890"/>
            <a:ext cx="19113166" cy="2576114"/>
            <a:chOff x="0" y="0"/>
            <a:chExt cx="6465441" cy="871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5441" cy="871426"/>
            </a:xfrm>
            <a:custGeom>
              <a:avLst/>
              <a:gdLst/>
              <a:ahLst/>
              <a:cxnLst/>
              <a:rect l="l" t="t" r="r" b="b"/>
              <a:pathLst>
                <a:path w="6465441" h="871426">
                  <a:moveTo>
                    <a:pt x="0" y="0"/>
                  </a:moveTo>
                  <a:lnTo>
                    <a:pt x="6465441" y="0"/>
                  </a:lnTo>
                  <a:lnTo>
                    <a:pt x="6465441" y="871426"/>
                  </a:lnTo>
                  <a:lnTo>
                    <a:pt x="0" y="871426"/>
                  </a:lnTo>
                  <a:close/>
                </a:path>
              </a:pathLst>
            </a:custGeom>
            <a:solidFill>
              <a:srgbClr val="F4F6F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1"/>
          <a:stretch>
            <a:fillRect/>
          </a:stretch>
        </p:blipFill>
        <p:spPr>
          <a:xfrm>
            <a:off x="355033" y="595874"/>
            <a:ext cx="4728592" cy="10644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6005" y="-534128"/>
            <a:ext cx="2507830" cy="27903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2" t="19494" r="28495" b="33371"/>
          <a:stretch>
            <a:fillRect/>
          </a:stretch>
        </p:blipFill>
        <p:spPr>
          <a:xfrm>
            <a:off x="11347184" y="0"/>
            <a:ext cx="3810513" cy="22562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17" t="23946" r="24174" b="27349"/>
          <a:stretch>
            <a:fillRect/>
          </a:stretch>
        </p:blipFill>
        <p:spPr>
          <a:xfrm>
            <a:off x="15291831" y="0"/>
            <a:ext cx="2996169" cy="22562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7" r="11183" b="1390"/>
          <a:stretch>
            <a:fillRect/>
          </a:stretch>
        </p:blipFill>
        <p:spPr>
          <a:xfrm>
            <a:off x="5809643" y="0"/>
            <a:ext cx="2759356" cy="225622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079" y="2651177"/>
            <a:ext cx="18288000" cy="669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4803">
                <a:solidFill>
                  <a:srgbClr val="000000"/>
                </a:solidFill>
                <a:latin typeface="Montserrat Light Bold"/>
              </a:rPr>
              <a:t>GRANT FUNDING CATEGORIES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88986" y="8509995"/>
            <a:ext cx="4989280" cy="147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9"/>
              </a:lnSpc>
            </a:pPr>
            <a:r>
              <a:rPr lang="en-US" sz="4078">
                <a:solidFill>
                  <a:srgbClr val="333333"/>
                </a:solidFill>
                <a:latin typeface="Montserrat Light Bold"/>
              </a:rPr>
              <a:t>$10,000 - $15,000 </a:t>
            </a:r>
          </a:p>
          <a:p>
            <a:pPr algn="ctr">
              <a:lnSpc>
                <a:spcPts val="5709"/>
              </a:lnSpc>
              <a:spcBef>
                <a:spcPct val="0"/>
              </a:spcBef>
            </a:pPr>
            <a:r>
              <a:rPr lang="en-US" sz="4078">
                <a:solidFill>
                  <a:srgbClr val="333333"/>
                </a:solidFill>
                <a:latin typeface="Montserrat Light Bold"/>
              </a:rPr>
              <a:t>Grants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632394" y="3445263"/>
            <a:ext cx="4902464" cy="490998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95292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632394" y="5052605"/>
            <a:ext cx="4902464" cy="17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1"/>
              </a:lnSpc>
            </a:pPr>
            <a:r>
              <a:rPr lang="en-US" sz="6655">
                <a:solidFill>
                  <a:srgbClr val="FFFFFF"/>
                </a:solidFill>
                <a:latin typeface="Montserrat Light"/>
              </a:rPr>
              <a:t>Innovation</a:t>
            </a:r>
          </a:p>
          <a:p>
            <a:pPr algn="ctr">
              <a:lnSpc>
                <a:spcPts val="6921"/>
              </a:lnSpc>
            </a:pPr>
            <a:r>
              <a:rPr lang="en-US" sz="6655">
                <a:solidFill>
                  <a:srgbClr val="FFFFFF"/>
                </a:solidFill>
                <a:latin typeface="Montserrat Light"/>
              </a:rPr>
              <a:t>Grants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801209" y="3445263"/>
            <a:ext cx="4902464" cy="490998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7997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065107" y="5154116"/>
            <a:ext cx="4374668" cy="177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4"/>
              </a:lnSpc>
            </a:pPr>
            <a:r>
              <a:rPr lang="en-US" sz="6600">
                <a:solidFill>
                  <a:srgbClr val="FFFFFF"/>
                </a:solidFill>
                <a:latin typeface="Montserrat Light"/>
              </a:rPr>
              <a:t>Campus</a:t>
            </a:r>
          </a:p>
          <a:p>
            <a:pPr algn="ctr">
              <a:lnSpc>
                <a:spcPts val="6864"/>
              </a:lnSpc>
            </a:pPr>
            <a:r>
              <a:rPr lang="en-US" sz="6600">
                <a:solidFill>
                  <a:srgbClr val="FFFFFF"/>
                </a:solidFill>
                <a:latin typeface="Montserrat Light"/>
              </a:rPr>
              <a:t>Grants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88845" y="8509995"/>
            <a:ext cx="7327192" cy="147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9"/>
              </a:lnSpc>
            </a:pPr>
            <a:r>
              <a:rPr lang="en-US" sz="4078">
                <a:solidFill>
                  <a:srgbClr val="333333"/>
                </a:solidFill>
                <a:latin typeface="Montserrat Light Bold"/>
              </a:rPr>
              <a:t>Max $3.00 per student </a:t>
            </a:r>
          </a:p>
          <a:p>
            <a:pPr algn="ctr">
              <a:lnSpc>
                <a:spcPts val="5709"/>
              </a:lnSpc>
              <a:spcBef>
                <a:spcPct val="0"/>
              </a:spcBef>
            </a:pPr>
            <a:r>
              <a:rPr lang="en-US" sz="4078">
                <a:solidFill>
                  <a:srgbClr val="333333"/>
                </a:solidFill>
                <a:latin typeface="Montserrat Light Bold"/>
              </a:rPr>
              <a:t>or Min $2,000 Grants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98273"/>
              </p:ext>
            </p:extLst>
          </p:nvPr>
        </p:nvGraphicFramePr>
        <p:xfrm>
          <a:off x="1143000" y="3467100"/>
          <a:ext cx="16284894" cy="6019802"/>
        </p:xfrm>
        <a:graphic>
          <a:graphicData uri="http://schemas.openxmlformats.org/drawingml/2006/table">
            <a:tbl>
              <a:tblPr/>
              <a:tblGrid>
                <a:gridCol w="23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5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9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81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Montserrat Light"/>
                        </a:rPr>
                        <a:t>Applications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Montserrat Light"/>
                        </a:rPr>
                        <a:t>Funded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Montserrat Light"/>
                        </a:rPr>
                        <a:t>Amount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1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2016-17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102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56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$214,840.00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Categories changed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81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2017-18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86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34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Montserrat Light"/>
                        </a:rPr>
                        <a:t>$253,618.00</a:t>
                      </a:r>
                      <a:endParaRPr lang="en-US" sz="36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1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2018-19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83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35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$249,333.00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81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2019-20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Montserrat Light"/>
                        </a:rPr>
                        <a:t>45</a:t>
                      </a:r>
                      <a:endParaRPr lang="en-US" sz="36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32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$250,490.00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4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*2020-21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Montserrat Light"/>
                        </a:rPr>
                        <a:t>66</a:t>
                      </a:r>
                      <a:endParaRPr lang="en-US" sz="36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Montserrat Light"/>
                        </a:rPr>
                        <a:t>36</a:t>
                      </a:r>
                      <a:endParaRPr lang="en-US" sz="36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$202,693.00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Montserrat Light"/>
                        </a:rPr>
                        <a:t>*COVID - Reduced Budget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74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*2021-22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30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Montserrat Light"/>
                        </a:rPr>
                        <a:t>27</a:t>
                      </a:r>
                      <a:endParaRPr lang="en-US" sz="36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$163,018.00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Montserrat Light"/>
                        </a:rPr>
                        <a:t>*COVID - Reduced Budget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81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/>
                        </a:rPr>
                        <a:t>2022-23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67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TBD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TBD</a:t>
                      </a: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-382504" y="-319890"/>
            <a:ext cx="19113166" cy="2576114"/>
            <a:chOff x="0" y="0"/>
            <a:chExt cx="6465441" cy="871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5441" cy="871426"/>
            </a:xfrm>
            <a:custGeom>
              <a:avLst/>
              <a:gdLst/>
              <a:ahLst/>
              <a:cxnLst/>
              <a:rect l="l" t="t" r="r" b="b"/>
              <a:pathLst>
                <a:path w="6465441" h="871426">
                  <a:moveTo>
                    <a:pt x="0" y="0"/>
                  </a:moveTo>
                  <a:lnTo>
                    <a:pt x="6465441" y="0"/>
                  </a:lnTo>
                  <a:lnTo>
                    <a:pt x="6465441" y="871426"/>
                  </a:lnTo>
                  <a:lnTo>
                    <a:pt x="0" y="871426"/>
                  </a:lnTo>
                  <a:close/>
                </a:path>
              </a:pathLst>
            </a:custGeom>
            <a:solidFill>
              <a:srgbClr val="F4F6F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1"/>
          <a:stretch>
            <a:fillRect/>
          </a:stretch>
        </p:blipFill>
        <p:spPr>
          <a:xfrm>
            <a:off x="355033" y="595874"/>
            <a:ext cx="4728592" cy="10644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6005" y="-534128"/>
            <a:ext cx="2507830" cy="2790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2" t="19494" r="28495" b="33371"/>
          <a:stretch>
            <a:fillRect/>
          </a:stretch>
        </p:blipFill>
        <p:spPr>
          <a:xfrm>
            <a:off x="11347184" y="0"/>
            <a:ext cx="3810513" cy="2256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17" t="23946" r="24174" b="27349"/>
          <a:stretch>
            <a:fillRect/>
          </a:stretch>
        </p:blipFill>
        <p:spPr>
          <a:xfrm>
            <a:off x="15291831" y="0"/>
            <a:ext cx="2996169" cy="22562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7" r="11183" b="1390"/>
          <a:stretch>
            <a:fillRect/>
          </a:stretch>
        </p:blipFill>
        <p:spPr>
          <a:xfrm>
            <a:off x="5809643" y="0"/>
            <a:ext cx="2759356" cy="225622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38366" y="2517492"/>
            <a:ext cx="9928770" cy="669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4803" dirty="0">
                <a:solidFill>
                  <a:srgbClr val="195292"/>
                </a:solidFill>
                <a:latin typeface="Montserrat Light Bold"/>
              </a:rPr>
              <a:t>Recent Grant Funding History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504" y="-319890"/>
            <a:ext cx="19113166" cy="2576114"/>
            <a:chOff x="0" y="0"/>
            <a:chExt cx="6465441" cy="871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5441" cy="871426"/>
            </a:xfrm>
            <a:custGeom>
              <a:avLst/>
              <a:gdLst/>
              <a:ahLst/>
              <a:cxnLst/>
              <a:rect l="l" t="t" r="r" b="b"/>
              <a:pathLst>
                <a:path w="6465441" h="871426">
                  <a:moveTo>
                    <a:pt x="0" y="0"/>
                  </a:moveTo>
                  <a:lnTo>
                    <a:pt x="6465441" y="0"/>
                  </a:lnTo>
                  <a:lnTo>
                    <a:pt x="6465441" y="871426"/>
                  </a:lnTo>
                  <a:lnTo>
                    <a:pt x="0" y="871426"/>
                  </a:lnTo>
                  <a:close/>
                </a:path>
              </a:pathLst>
            </a:custGeom>
            <a:solidFill>
              <a:srgbClr val="F4F6F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1"/>
          <a:stretch>
            <a:fillRect/>
          </a:stretch>
        </p:blipFill>
        <p:spPr>
          <a:xfrm>
            <a:off x="355033" y="595874"/>
            <a:ext cx="4728592" cy="10644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6005" y="-534128"/>
            <a:ext cx="2507830" cy="27903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2" t="19494" r="28495" b="33371"/>
          <a:stretch>
            <a:fillRect/>
          </a:stretch>
        </p:blipFill>
        <p:spPr>
          <a:xfrm>
            <a:off x="11347184" y="0"/>
            <a:ext cx="3810513" cy="22562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17" t="23946" r="24174" b="27349"/>
          <a:stretch>
            <a:fillRect/>
          </a:stretch>
        </p:blipFill>
        <p:spPr>
          <a:xfrm>
            <a:off x="15291831" y="0"/>
            <a:ext cx="2996169" cy="22562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7" r="11183" b="1390"/>
          <a:stretch>
            <a:fillRect/>
          </a:stretch>
        </p:blipFill>
        <p:spPr>
          <a:xfrm>
            <a:off x="5809643" y="0"/>
            <a:ext cx="2759356" cy="225622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2673499"/>
            <a:ext cx="18288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4803" dirty="0">
                <a:solidFill>
                  <a:srgbClr val="195292"/>
                </a:solidFill>
                <a:latin typeface="Montserrat Light Bold"/>
              </a:rPr>
              <a:t>Trends in Mesquite ISD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A5F17-331C-44CB-B6D6-37A7BA315136}"/>
              </a:ext>
            </a:extLst>
          </p:cNvPr>
          <p:cNvSpPr txBox="1"/>
          <p:nvPr/>
        </p:nvSpPr>
        <p:spPr>
          <a:xfrm>
            <a:off x="685800" y="3770074"/>
            <a:ext cx="1714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2016-17 – Large increase due to new INNOVATION GRANT category.</a:t>
            </a:r>
          </a:p>
          <a:p>
            <a:r>
              <a:rPr lang="en-US" sz="4000" dirty="0"/>
              <a:t>2017-2019 – Expected decrease. Perceived less chance to get selected??</a:t>
            </a:r>
          </a:p>
          <a:p>
            <a:r>
              <a:rPr lang="en-US" sz="4000" dirty="0"/>
              <a:t>2019-20 – Major district initiatives and administrator/teacher capacity stressed. Principals can drive the response.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dirty="0"/>
              <a:t>AYO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dirty="0"/>
              <a:t>Holdsworth Leading Through Ownership Initiative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dirty="0"/>
              <a:t>Local Accreditation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dirty="0"/>
              <a:t>Leadership &amp; Empowerment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dirty="0"/>
              <a:t>Read-Play-Talk.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Campus staff shortages.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Recently, campuses have had access to more funds than normal. (Not </a:t>
            </a:r>
            <a:r>
              <a:rPr lang="en-US" sz="3200" dirty="0" err="1"/>
              <a:t>Esser</a:t>
            </a:r>
            <a:r>
              <a:rPr lang="en-US" sz="3200" dirty="0"/>
              <a:t> Funds)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0683" y="5820632"/>
            <a:ext cx="13291460" cy="1834619"/>
          </a:xfrm>
        </p:spPr>
        <p:txBody>
          <a:bodyPr>
            <a:normAutofit/>
          </a:bodyPr>
          <a:lstStyle/>
          <a:p>
            <a:pPr algn="ctr"/>
            <a:r>
              <a:rPr lang="en-US" spc="150" dirty="0">
                <a:solidFill>
                  <a:srgbClr val="013657"/>
                </a:solidFill>
              </a:rPr>
              <a:t>Grants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958" y="8251033"/>
            <a:ext cx="13824743" cy="1652111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b="1" spc="150" dirty="0">
                <a:solidFill>
                  <a:srgbClr val="013657"/>
                </a:solidFill>
              </a:rPr>
              <a:t>April 6, 2022</a:t>
            </a:r>
          </a:p>
          <a:p>
            <a:pPr algn="r">
              <a:spcBef>
                <a:spcPts val="0"/>
              </a:spcBef>
            </a:pPr>
            <a:r>
              <a:rPr lang="en-US" b="1" spc="150" dirty="0">
                <a:solidFill>
                  <a:srgbClr val="013657"/>
                </a:solidFill>
              </a:rPr>
              <a:t>Mita Havlick, Executive Director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A8D38-0AF4-D943-AC68-3FFC9676E9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866" y="1123624"/>
            <a:ext cx="9383094" cy="46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8F2BF-8D7B-A04F-9323-1647CE593B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fld id="{8699F50C-BE38-4BD0-BA84-9B090E1F2B9B}" type="slidenum">
              <a:rPr lang="en-US" smtClean="0"/>
              <a:pPr>
                <a:spcAft>
                  <a:spcPts val="900"/>
                </a:spcAft>
              </a:pPr>
              <a:t>17</a:t>
            </a:fld>
            <a:endParaRPr lang="en-US"/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A86A5B8E-785E-4D9A-A5C4-03160D12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17" y="313543"/>
            <a:ext cx="12499833" cy="1721954"/>
          </a:xfrm>
        </p:spPr>
        <p:txBody>
          <a:bodyPr vert="horz" lIns="137160" tIns="68580" rIns="137160" bIns="0" rtlCol="0" anchor="b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Dallas ISD</a:t>
            </a:r>
            <a:r>
              <a:rPr lang="en-US" sz="6000" b="1" dirty="0"/>
              <a:t> and Funding Trends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C821F4D-9170-A643-A415-34CE4A4D95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8" y="2579727"/>
            <a:ext cx="8313788" cy="6400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5CD387-C68C-FE4F-A2D8-9CFB0378BB70}"/>
              </a:ext>
            </a:extLst>
          </p:cNvPr>
          <p:cNvSpPr txBox="1"/>
          <p:nvPr/>
        </p:nvSpPr>
        <p:spPr>
          <a:xfrm>
            <a:off x="474332" y="8980528"/>
            <a:ext cx="89643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13657"/>
                </a:solidFill>
                <a:latin typeface="Poppins" pitchFamily="2" charset="77"/>
                <a:cs typeface="Poppins" pitchFamily="2" charset="77"/>
              </a:rPr>
              <a:t>85% of our students are economically challenged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4CA8C-18AE-B448-BBCD-FD90477E8663}"/>
              </a:ext>
            </a:extLst>
          </p:cNvPr>
          <p:cNvSpPr txBox="1"/>
          <p:nvPr/>
        </p:nvSpPr>
        <p:spPr>
          <a:xfrm>
            <a:off x="11789229" y="2939144"/>
            <a:ext cx="4402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136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of Infinite Need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1F328D70-EF0F-4641-82FB-9CEA96DDB84A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9438645" y="3677808"/>
            <a:ext cx="2350584" cy="5556636"/>
          </a:xfrm>
          <a:prstGeom prst="curvedConnector3">
            <a:avLst>
              <a:gd name="adj1" fmla="val 50000"/>
            </a:avLst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8213BAA6-B5B7-DC4E-AD7C-5D9C279580C8}"/>
              </a:ext>
            </a:extLst>
          </p:cNvPr>
          <p:cNvSpPr/>
          <p:nvPr/>
        </p:nvSpPr>
        <p:spPr>
          <a:xfrm>
            <a:off x="12177107" y="4631712"/>
            <a:ext cx="4402401" cy="4793451"/>
          </a:xfrm>
          <a:custGeom>
            <a:avLst/>
            <a:gdLst>
              <a:gd name="connsiteX0" fmla="*/ 0 w 2550318"/>
              <a:gd name="connsiteY0" fmla="*/ 0 h 1606500"/>
              <a:gd name="connsiteX1" fmla="*/ 2550318 w 2550318"/>
              <a:gd name="connsiteY1" fmla="*/ 0 h 1606500"/>
              <a:gd name="connsiteX2" fmla="*/ 2550318 w 2550318"/>
              <a:gd name="connsiteY2" fmla="*/ 1606500 h 1606500"/>
              <a:gd name="connsiteX3" fmla="*/ 0 w 2550318"/>
              <a:gd name="connsiteY3" fmla="*/ 1606500 h 1606500"/>
              <a:gd name="connsiteX4" fmla="*/ 0 w 2550318"/>
              <a:gd name="connsiteY4" fmla="*/ 0 h 16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318" h="1606500">
                <a:moveTo>
                  <a:pt x="0" y="0"/>
                </a:moveTo>
                <a:lnTo>
                  <a:pt x="2550318" y="0"/>
                </a:lnTo>
                <a:lnTo>
                  <a:pt x="2550318" y="1606500"/>
                </a:lnTo>
                <a:lnTo>
                  <a:pt x="0" y="1606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514350" lvl="1" indent="-514350" defTabSz="13716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Increase in funding opportunities</a:t>
            </a:r>
          </a:p>
          <a:p>
            <a:pPr marL="514350" lvl="1" indent="-514350" defTabSz="13716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Hyper-focus on equity-driven initiatives</a:t>
            </a:r>
          </a:p>
          <a:p>
            <a:pPr marL="514350" lvl="1" indent="-514350" defTabSz="13716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Attempt to make an impact on a larger scale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0E15D2E4-A6DB-0345-92CD-C3EAECE25F08}"/>
              </a:ext>
            </a:extLst>
          </p:cNvPr>
          <p:cNvSpPr txBox="1">
            <a:spLocks/>
          </p:cNvSpPr>
          <p:nvPr/>
        </p:nvSpPr>
        <p:spPr>
          <a:xfrm>
            <a:off x="778017" y="297614"/>
            <a:ext cx="12499833" cy="1721954"/>
          </a:xfrm>
          <a:prstGeom prst="rect">
            <a:avLst/>
          </a:prstGeom>
        </p:spPr>
        <p:txBody>
          <a:bodyPr vert="horz" lIns="137160" tIns="68580" rIns="13716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Dallas ISD</a:t>
            </a:r>
          </a:p>
        </p:txBody>
      </p:sp>
    </p:spTree>
    <p:extLst>
      <p:ext uri="{BB962C8B-B14F-4D97-AF65-F5344CB8AC3E}">
        <p14:creationId xmlns:p14="http://schemas.microsoft.com/office/powerpoint/2010/main" val="124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8F2BF-8D7B-A04F-9323-1647CE593B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fld id="{8699F50C-BE38-4BD0-BA84-9B090E1F2B9B}" type="slidenum">
              <a:rPr lang="en-US" smtClean="0"/>
              <a:pPr>
                <a:spcAft>
                  <a:spcPts val="900"/>
                </a:spcAft>
              </a:pPr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3B715-D6C1-D643-A3AA-F1F56AA9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16" y="313543"/>
            <a:ext cx="13460498" cy="1721954"/>
          </a:xfrm>
        </p:spPr>
        <p:txBody>
          <a:bodyPr vert="horz" lIns="137160" tIns="68580" rIns="137160" bIns="0" rtlCol="0" anchor="b">
            <a:normAutofit/>
          </a:bodyPr>
          <a:lstStyle/>
          <a:p>
            <a:r>
              <a:rPr lang="en-US" sz="6000" dirty="0"/>
              <a:t>Types of Foundation-funded Grants</a:t>
            </a:r>
            <a:endParaRPr lang="en-US" sz="6000" b="1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52FD55C-2BDB-6742-A66B-C7130506B37F}"/>
              </a:ext>
            </a:extLst>
          </p:cNvPr>
          <p:cNvGraphicFramePr/>
          <p:nvPr/>
        </p:nvGraphicFramePr>
        <p:xfrm>
          <a:off x="2286001" y="2357984"/>
          <a:ext cx="13715999" cy="518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6D2FD4D-302C-C940-9BC9-CF2787A5E9E6}"/>
              </a:ext>
            </a:extLst>
          </p:cNvPr>
          <p:cNvSpPr txBox="1"/>
          <p:nvPr/>
        </p:nvSpPr>
        <p:spPr>
          <a:xfrm>
            <a:off x="5269717" y="8532357"/>
            <a:ext cx="76690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Alignment with district’s strategic initiatives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58F459D-91DA-C841-AA6A-449E7A99C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458199" y="8939549"/>
            <a:ext cx="1371600" cy="13716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90CC09-5664-B04E-9DAF-3AF3F61C79E9}"/>
              </a:ext>
            </a:extLst>
          </p:cNvPr>
          <p:cNvCxnSpPr/>
          <p:nvPr/>
        </p:nvCxnSpPr>
        <p:spPr>
          <a:xfrm>
            <a:off x="7027934" y="8101014"/>
            <a:ext cx="373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67A3CEC-EB03-5945-AF91-B7E13AF4781A}"/>
              </a:ext>
            </a:extLst>
          </p:cNvPr>
          <p:cNvSpPr/>
          <p:nvPr/>
        </p:nvSpPr>
        <p:spPr>
          <a:xfrm>
            <a:off x="9143999" y="2828924"/>
            <a:ext cx="7422359" cy="4840749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164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227F28B0-7641-0D4B-8F21-C72F484CA7CA}"/>
              </a:ext>
            </a:extLst>
          </p:cNvPr>
          <p:cNvSpPr/>
          <p:nvPr/>
        </p:nvSpPr>
        <p:spPr>
          <a:xfrm>
            <a:off x="14580" y="5887226"/>
            <a:ext cx="18002280" cy="3721893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8F2BF-8D7B-A04F-9323-1647CE593B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fld id="{8699F50C-BE38-4BD0-BA84-9B090E1F2B9B}" type="slidenum">
              <a:rPr lang="en-US" smtClean="0"/>
              <a:pPr>
                <a:spcAft>
                  <a:spcPts val="900"/>
                </a:spcAft>
              </a:pPr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3B715-D6C1-D643-A3AA-F1F56AA9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17" y="313543"/>
            <a:ext cx="12499833" cy="1721954"/>
          </a:xfrm>
        </p:spPr>
        <p:txBody>
          <a:bodyPr vert="horz" lIns="137160" tIns="68580" rIns="137160" bIns="0" rtlCol="0" anchor="b">
            <a:normAutofit/>
          </a:bodyPr>
          <a:lstStyle/>
          <a:p>
            <a:r>
              <a:rPr lang="en-US" sz="6000" dirty="0"/>
              <a:t>Discretionary Grants</a:t>
            </a:r>
            <a:endParaRPr lang="en-US" sz="6000" b="1" dirty="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8C990980-AA18-7D4E-9472-38487E3CD81C}"/>
              </a:ext>
            </a:extLst>
          </p:cNvPr>
          <p:cNvSpPr/>
          <p:nvPr/>
        </p:nvSpPr>
        <p:spPr>
          <a:xfrm>
            <a:off x="3739718" y="3001851"/>
            <a:ext cx="4114800" cy="1028700"/>
          </a:xfrm>
          <a:custGeom>
            <a:avLst/>
            <a:gdLst>
              <a:gd name="connsiteX0" fmla="*/ 0 w 3187898"/>
              <a:gd name="connsiteY0" fmla="*/ 0 h 1275159"/>
              <a:gd name="connsiteX1" fmla="*/ 2550319 w 3187898"/>
              <a:gd name="connsiteY1" fmla="*/ 0 h 1275159"/>
              <a:gd name="connsiteX2" fmla="*/ 3187898 w 3187898"/>
              <a:gd name="connsiteY2" fmla="*/ 637580 h 1275159"/>
              <a:gd name="connsiteX3" fmla="*/ 2550319 w 3187898"/>
              <a:gd name="connsiteY3" fmla="*/ 1275159 h 1275159"/>
              <a:gd name="connsiteX4" fmla="*/ 0 w 3187898"/>
              <a:gd name="connsiteY4" fmla="*/ 1275159 h 1275159"/>
              <a:gd name="connsiteX5" fmla="*/ 637580 w 3187898"/>
              <a:gd name="connsiteY5" fmla="*/ 637580 h 1275159"/>
              <a:gd name="connsiteX6" fmla="*/ 0 w 3187898"/>
              <a:gd name="connsiteY6" fmla="*/ 0 h 12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7898" h="1275159">
                <a:moveTo>
                  <a:pt x="0" y="0"/>
                </a:moveTo>
                <a:lnTo>
                  <a:pt x="2550319" y="0"/>
                </a:lnTo>
                <a:lnTo>
                  <a:pt x="3187898" y="637580"/>
                </a:lnTo>
                <a:lnTo>
                  <a:pt x="2550319" y="1275159"/>
                </a:lnTo>
                <a:lnTo>
                  <a:pt x="0" y="1275159"/>
                </a:lnTo>
                <a:lnTo>
                  <a:pt x="637580" y="637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8402" tIns="84011" rIns="1040379" bIns="84011" numCol="1" spcCol="1270" anchor="ctr" anchorCtr="0">
            <a:noAutofit/>
          </a:bodyPr>
          <a:lstStyle/>
          <a:p>
            <a:pPr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50" dirty="0"/>
              <a:t>Interest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FD42B0E-0B99-814A-879F-8074CCAA349A}"/>
              </a:ext>
            </a:extLst>
          </p:cNvPr>
          <p:cNvSpPr/>
          <p:nvPr/>
        </p:nvSpPr>
        <p:spPr>
          <a:xfrm>
            <a:off x="3957089" y="4138907"/>
            <a:ext cx="3552444" cy="2409750"/>
          </a:xfrm>
          <a:custGeom>
            <a:avLst/>
            <a:gdLst>
              <a:gd name="connsiteX0" fmla="*/ 0 w 2550318"/>
              <a:gd name="connsiteY0" fmla="*/ 0 h 1606500"/>
              <a:gd name="connsiteX1" fmla="*/ 2550318 w 2550318"/>
              <a:gd name="connsiteY1" fmla="*/ 0 h 1606500"/>
              <a:gd name="connsiteX2" fmla="*/ 2550318 w 2550318"/>
              <a:gd name="connsiteY2" fmla="*/ 1606500 h 1606500"/>
              <a:gd name="connsiteX3" fmla="*/ 0 w 2550318"/>
              <a:gd name="connsiteY3" fmla="*/ 1606500 h 1606500"/>
              <a:gd name="connsiteX4" fmla="*/ 0 w 2550318"/>
              <a:gd name="connsiteY4" fmla="*/ 0 h 16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318" h="1606500">
                <a:moveTo>
                  <a:pt x="0" y="0"/>
                </a:moveTo>
                <a:lnTo>
                  <a:pt x="2550318" y="0"/>
                </a:lnTo>
                <a:lnTo>
                  <a:pt x="2550318" y="1606500"/>
                </a:lnTo>
                <a:lnTo>
                  <a:pt x="0" y="1606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defTabSz="13716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3000" dirty="0">
                <a:solidFill>
                  <a:schemeClr val="tx1"/>
                </a:solidFill>
              </a:rPr>
              <a:t>Solicit ISD interest of grant opportunity</a:t>
            </a:r>
          </a:p>
          <a:p>
            <a:pPr marL="0" lvl="1" defTabSz="13716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3000" dirty="0">
                <a:solidFill>
                  <a:schemeClr val="tx1"/>
                </a:solidFill>
              </a:rPr>
              <a:t>Form grant pursuit team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1798658-3C4A-CA49-A52F-EE3FF7B6B6D4}"/>
              </a:ext>
            </a:extLst>
          </p:cNvPr>
          <p:cNvSpPr/>
          <p:nvPr/>
        </p:nvSpPr>
        <p:spPr>
          <a:xfrm>
            <a:off x="7064856" y="3001851"/>
            <a:ext cx="4114800" cy="1028700"/>
          </a:xfrm>
          <a:custGeom>
            <a:avLst/>
            <a:gdLst>
              <a:gd name="connsiteX0" fmla="*/ 0 w 3187898"/>
              <a:gd name="connsiteY0" fmla="*/ 0 h 1275159"/>
              <a:gd name="connsiteX1" fmla="*/ 2550319 w 3187898"/>
              <a:gd name="connsiteY1" fmla="*/ 0 h 1275159"/>
              <a:gd name="connsiteX2" fmla="*/ 3187898 w 3187898"/>
              <a:gd name="connsiteY2" fmla="*/ 637580 h 1275159"/>
              <a:gd name="connsiteX3" fmla="*/ 2550319 w 3187898"/>
              <a:gd name="connsiteY3" fmla="*/ 1275159 h 1275159"/>
              <a:gd name="connsiteX4" fmla="*/ 0 w 3187898"/>
              <a:gd name="connsiteY4" fmla="*/ 1275159 h 1275159"/>
              <a:gd name="connsiteX5" fmla="*/ 637580 w 3187898"/>
              <a:gd name="connsiteY5" fmla="*/ 637580 h 1275159"/>
              <a:gd name="connsiteX6" fmla="*/ 0 w 3187898"/>
              <a:gd name="connsiteY6" fmla="*/ 0 h 12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7898" h="1275159">
                <a:moveTo>
                  <a:pt x="0" y="0"/>
                </a:moveTo>
                <a:lnTo>
                  <a:pt x="2550319" y="0"/>
                </a:lnTo>
                <a:lnTo>
                  <a:pt x="3187898" y="637580"/>
                </a:lnTo>
                <a:lnTo>
                  <a:pt x="2550319" y="1275159"/>
                </a:lnTo>
                <a:lnTo>
                  <a:pt x="0" y="1275159"/>
                </a:lnTo>
                <a:lnTo>
                  <a:pt x="637580" y="637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8402" tIns="84011" rIns="1040379" bIns="84011" numCol="1" spcCol="1270" anchor="ctr" anchorCtr="0">
            <a:noAutofit/>
          </a:bodyPr>
          <a:lstStyle/>
          <a:p>
            <a:pPr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50" dirty="0"/>
              <a:t>Pursuit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AC0CC799-A14C-3E4F-9D06-78535550AE35}"/>
              </a:ext>
            </a:extLst>
          </p:cNvPr>
          <p:cNvSpPr/>
          <p:nvPr/>
        </p:nvSpPr>
        <p:spPr>
          <a:xfrm>
            <a:off x="7635051" y="4166964"/>
            <a:ext cx="3552444" cy="2409750"/>
          </a:xfrm>
          <a:custGeom>
            <a:avLst/>
            <a:gdLst>
              <a:gd name="connsiteX0" fmla="*/ 0 w 2550318"/>
              <a:gd name="connsiteY0" fmla="*/ 0 h 1606500"/>
              <a:gd name="connsiteX1" fmla="*/ 2550318 w 2550318"/>
              <a:gd name="connsiteY1" fmla="*/ 0 h 1606500"/>
              <a:gd name="connsiteX2" fmla="*/ 2550318 w 2550318"/>
              <a:gd name="connsiteY2" fmla="*/ 1606500 h 1606500"/>
              <a:gd name="connsiteX3" fmla="*/ 0 w 2550318"/>
              <a:gd name="connsiteY3" fmla="*/ 1606500 h 1606500"/>
              <a:gd name="connsiteX4" fmla="*/ 0 w 2550318"/>
              <a:gd name="connsiteY4" fmla="*/ 0 h 16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318" h="1606500">
                <a:moveTo>
                  <a:pt x="0" y="0"/>
                </a:moveTo>
                <a:lnTo>
                  <a:pt x="2550318" y="0"/>
                </a:lnTo>
                <a:lnTo>
                  <a:pt x="2550318" y="1606500"/>
                </a:lnTo>
                <a:lnTo>
                  <a:pt x="0" y="1606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defTabSz="13716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EAB200"/>
              </a:buClr>
            </a:pPr>
            <a:r>
              <a:rPr lang="en-US" sz="3000" dirty="0">
                <a:solidFill>
                  <a:srgbClr val="3F3F3F"/>
                </a:solidFill>
                <a:latin typeface="Calibri" panose="020F0502020204030204"/>
              </a:rPr>
              <a:t>Pursue grant</a:t>
            </a:r>
          </a:p>
          <a:p>
            <a:pPr marL="0" lvl="1" defTabSz="13716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EAB200"/>
              </a:buClr>
            </a:pPr>
            <a:r>
              <a:rPr lang="en-US" sz="3000" dirty="0">
                <a:solidFill>
                  <a:srgbClr val="3F3F3F"/>
                </a:solidFill>
                <a:latin typeface="Calibri" panose="020F0502020204030204"/>
              </a:rPr>
              <a:t>Receive funding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9EFD84C-CF79-2F48-9F18-AA6C8FDB12DF}"/>
              </a:ext>
            </a:extLst>
          </p:cNvPr>
          <p:cNvSpPr/>
          <p:nvPr/>
        </p:nvSpPr>
        <p:spPr>
          <a:xfrm>
            <a:off x="10387509" y="3001851"/>
            <a:ext cx="4114800" cy="1028700"/>
          </a:xfrm>
          <a:custGeom>
            <a:avLst/>
            <a:gdLst>
              <a:gd name="connsiteX0" fmla="*/ 0 w 3187898"/>
              <a:gd name="connsiteY0" fmla="*/ 0 h 1275159"/>
              <a:gd name="connsiteX1" fmla="*/ 2550319 w 3187898"/>
              <a:gd name="connsiteY1" fmla="*/ 0 h 1275159"/>
              <a:gd name="connsiteX2" fmla="*/ 3187898 w 3187898"/>
              <a:gd name="connsiteY2" fmla="*/ 637580 h 1275159"/>
              <a:gd name="connsiteX3" fmla="*/ 2550319 w 3187898"/>
              <a:gd name="connsiteY3" fmla="*/ 1275159 h 1275159"/>
              <a:gd name="connsiteX4" fmla="*/ 0 w 3187898"/>
              <a:gd name="connsiteY4" fmla="*/ 1275159 h 1275159"/>
              <a:gd name="connsiteX5" fmla="*/ 637580 w 3187898"/>
              <a:gd name="connsiteY5" fmla="*/ 637580 h 1275159"/>
              <a:gd name="connsiteX6" fmla="*/ 0 w 3187898"/>
              <a:gd name="connsiteY6" fmla="*/ 0 h 12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7898" h="1275159">
                <a:moveTo>
                  <a:pt x="0" y="0"/>
                </a:moveTo>
                <a:lnTo>
                  <a:pt x="2550319" y="0"/>
                </a:lnTo>
                <a:lnTo>
                  <a:pt x="3187898" y="637580"/>
                </a:lnTo>
                <a:lnTo>
                  <a:pt x="2550319" y="1275159"/>
                </a:lnTo>
                <a:lnTo>
                  <a:pt x="0" y="1275159"/>
                </a:lnTo>
                <a:lnTo>
                  <a:pt x="637580" y="637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8402" tIns="84011" rIns="1040379" bIns="84011" numCol="1" spcCol="1270" anchor="ctr" anchorCtr="0">
            <a:noAutofit/>
          </a:bodyPr>
          <a:lstStyle/>
          <a:p>
            <a:pPr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50" dirty="0"/>
              <a:t>Fund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7D02131D-9890-1440-B7B2-0080E7A8A877}"/>
              </a:ext>
            </a:extLst>
          </p:cNvPr>
          <p:cNvSpPr/>
          <p:nvPr/>
        </p:nvSpPr>
        <p:spPr>
          <a:xfrm>
            <a:off x="10957704" y="4166964"/>
            <a:ext cx="3552444" cy="2409750"/>
          </a:xfrm>
          <a:custGeom>
            <a:avLst/>
            <a:gdLst>
              <a:gd name="connsiteX0" fmla="*/ 0 w 2550318"/>
              <a:gd name="connsiteY0" fmla="*/ 0 h 1606500"/>
              <a:gd name="connsiteX1" fmla="*/ 2550318 w 2550318"/>
              <a:gd name="connsiteY1" fmla="*/ 0 h 1606500"/>
              <a:gd name="connsiteX2" fmla="*/ 2550318 w 2550318"/>
              <a:gd name="connsiteY2" fmla="*/ 1606500 h 1606500"/>
              <a:gd name="connsiteX3" fmla="*/ 0 w 2550318"/>
              <a:gd name="connsiteY3" fmla="*/ 1606500 h 1606500"/>
              <a:gd name="connsiteX4" fmla="*/ 0 w 2550318"/>
              <a:gd name="connsiteY4" fmla="*/ 0 h 16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318" h="1606500">
                <a:moveTo>
                  <a:pt x="0" y="0"/>
                </a:moveTo>
                <a:lnTo>
                  <a:pt x="2550318" y="0"/>
                </a:lnTo>
                <a:lnTo>
                  <a:pt x="2550318" y="1606500"/>
                </a:lnTo>
                <a:lnTo>
                  <a:pt x="0" y="1606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EAB200"/>
              </a:buClr>
            </a:pPr>
            <a:r>
              <a:rPr lang="en-US" sz="3000" dirty="0">
                <a:solidFill>
                  <a:srgbClr val="3F3F3F"/>
                </a:solidFill>
                <a:latin typeface="Calibri" panose="020F0502020204030204"/>
              </a:rPr>
              <a:t>Receive signed donor agreement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EAB200"/>
              </a:buClr>
            </a:pPr>
            <a:r>
              <a:rPr lang="en-US" sz="3000" dirty="0">
                <a:solidFill>
                  <a:srgbClr val="3F3F3F"/>
                </a:solidFill>
                <a:latin typeface="Calibri" panose="020F0502020204030204"/>
              </a:rPr>
              <a:t>Fund program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AA4DCA-E7F4-2C47-A996-516D143C668B}"/>
              </a:ext>
            </a:extLst>
          </p:cNvPr>
          <p:cNvSpPr txBox="1"/>
          <p:nvPr/>
        </p:nvSpPr>
        <p:spPr>
          <a:xfrm>
            <a:off x="115314" y="3123786"/>
            <a:ext cx="29786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/>
              <a:t>Direct to ISD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BCAA7E-BF37-8F4B-824D-ADA94CA4019D}"/>
              </a:ext>
            </a:extLst>
          </p:cNvPr>
          <p:cNvGrpSpPr/>
          <p:nvPr/>
        </p:nvGrpSpPr>
        <p:grpSpPr>
          <a:xfrm>
            <a:off x="3761150" y="6651401"/>
            <a:ext cx="14161995" cy="3252693"/>
            <a:chOff x="2513728" y="4366123"/>
            <a:chExt cx="9441330" cy="2168462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B18D905-94A5-9844-AEA9-5A9CA72505E0}"/>
                </a:ext>
              </a:extLst>
            </p:cNvPr>
            <p:cNvSpPr/>
            <p:nvPr/>
          </p:nvSpPr>
          <p:spPr>
            <a:xfrm>
              <a:off x="2513728" y="4366123"/>
              <a:ext cx="2743200" cy="685800"/>
            </a:xfrm>
            <a:custGeom>
              <a:avLst/>
              <a:gdLst>
                <a:gd name="connsiteX0" fmla="*/ 0 w 2446734"/>
                <a:gd name="connsiteY0" fmla="*/ 0 h 978693"/>
                <a:gd name="connsiteX1" fmla="*/ 1957388 w 2446734"/>
                <a:gd name="connsiteY1" fmla="*/ 0 h 978693"/>
                <a:gd name="connsiteX2" fmla="*/ 2446734 w 2446734"/>
                <a:gd name="connsiteY2" fmla="*/ 489347 h 978693"/>
                <a:gd name="connsiteX3" fmla="*/ 1957388 w 2446734"/>
                <a:gd name="connsiteY3" fmla="*/ 978693 h 978693"/>
                <a:gd name="connsiteX4" fmla="*/ 0 w 2446734"/>
                <a:gd name="connsiteY4" fmla="*/ 978693 h 978693"/>
                <a:gd name="connsiteX5" fmla="*/ 489347 w 2446734"/>
                <a:gd name="connsiteY5" fmla="*/ 489347 h 978693"/>
                <a:gd name="connsiteX6" fmla="*/ 0 w 2446734"/>
                <a:gd name="connsiteY6" fmla="*/ 0 h 97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6734" h="978693">
                  <a:moveTo>
                    <a:pt x="0" y="0"/>
                  </a:moveTo>
                  <a:lnTo>
                    <a:pt x="1957388" y="0"/>
                  </a:lnTo>
                  <a:lnTo>
                    <a:pt x="2446734" y="489347"/>
                  </a:lnTo>
                  <a:lnTo>
                    <a:pt x="1957388" y="978693"/>
                  </a:lnTo>
                  <a:lnTo>
                    <a:pt x="0" y="978693"/>
                  </a:lnTo>
                  <a:lnTo>
                    <a:pt x="489347" y="489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037" tIns="42006" rIns="776025" bIns="42006" numCol="1" spcCol="1270" anchor="ctr" anchorCtr="0">
              <a:noAutofit/>
            </a:bodyPr>
            <a:lstStyle/>
            <a:p>
              <a:pPr algn="ctr" defTabSz="1400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50" dirty="0"/>
                <a:t>Publish</a:t>
              </a: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41D4AE1-99DF-6F49-BF0B-2ACC18339C9C}"/>
                </a:ext>
              </a:extLst>
            </p:cNvPr>
            <p:cNvSpPr/>
            <p:nvPr/>
          </p:nvSpPr>
          <p:spPr>
            <a:xfrm>
              <a:off x="2644353" y="5162360"/>
              <a:ext cx="2286000" cy="1372225"/>
            </a:xfrm>
            <a:custGeom>
              <a:avLst/>
              <a:gdLst>
                <a:gd name="connsiteX0" fmla="*/ 0 w 1957387"/>
                <a:gd name="connsiteY0" fmla="*/ 0 h 2126250"/>
                <a:gd name="connsiteX1" fmla="*/ 1957387 w 1957387"/>
                <a:gd name="connsiteY1" fmla="*/ 0 h 2126250"/>
                <a:gd name="connsiteX2" fmla="*/ 1957387 w 1957387"/>
                <a:gd name="connsiteY2" fmla="*/ 2126250 h 2126250"/>
                <a:gd name="connsiteX3" fmla="*/ 0 w 1957387"/>
                <a:gd name="connsiteY3" fmla="*/ 2126250 h 2126250"/>
                <a:gd name="connsiteX4" fmla="*/ 0 w 1957387"/>
                <a:gd name="connsiteY4" fmla="*/ 0 h 212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387" h="2126250">
                  <a:moveTo>
                    <a:pt x="0" y="0"/>
                  </a:moveTo>
                  <a:lnTo>
                    <a:pt x="1957387" y="0"/>
                  </a:lnTo>
                  <a:lnTo>
                    <a:pt x="1957387" y="2126250"/>
                  </a:lnTo>
                  <a:lnTo>
                    <a:pt x="0" y="2126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2"/>
                </a:buClr>
              </a:pPr>
              <a:r>
                <a:rPr lang="en-US" sz="3000" dirty="0">
                  <a:solidFill>
                    <a:schemeClr val="tx1"/>
                  </a:solidFill>
                </a:rPr>
                <a:t>Post Letter of inquiry (LOI)</a:t>
              </a: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2"/>
                </a:buClr>
              </a:pPr>
              <a:r>
                <a:rPr lang="en-US" sz="3000" dirty="0">
                  <a:solidFill>
                    <a:schemeClr val="tx1"/>
                  </a:solidFill>
                </a:rPr>
                <a:t>Direct to partner agencies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AD4C18B-9F38-8F43-9FB3-5BF41D6A08A0}"/>
                </a:ext>
              </a:extLst>
            </p:cNvPr>
            <p:cNvSpPr/>
            <p:nvPr/>
          </p:nvSpPr>
          <p:spPr>
            <a:xfrm>
              <a:off x="4743052" y="4366123"/>
              <a:ext cx="2743200" cy="685800"/>
            </a:xfrm>
            <a:custGeom>
              <a:avLst/>
              <a:gdLst>
                <a:gd name="connsiteX0" fmla="*/ 0 w 2446734"/>
                <a:gd name="connsiteY0" fmla="*/ 0 h 978693"/>
                <a:gd name="connsiteX1" fmla="*/ 1957388 w 2446734"/>
                <a:gd name="connsiteY1" fmla="*/ 0 h 978693"/>
                <a:gd name="connsiteX2" fmla="*/ 2446734 w 2446734"/>
                <a:gd name="connsiteY2" fmla="*/ 489347 h 978693"/>
                <a:gd name="connsiteX3" fmla="*/ 1957388 w 2446734"/>
                <a:gd name="connsiteY3" fmla="*/ 978693 h 978693"/>
                <a:gd name="connsiteX4" fmla="*/ 0 w 2446734"/>
                <a:gd name="connsiteY4" fmla="*/ 978693 h 978693"/>
                <a:gd name="connsiteX5" fmla="*/ 489347 w 2446734"/>
                <a:gd name="connsiteY5" fmla="*/ 489347 h 978693"/>
                <a:gd name="connsiteX6" fmla="*/ 0 w 2446734"/>
                <a:gd name="connsiteY6" fmla="*/ 0 h 97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6734" h="978693">
                  <a:moveTo>
                    <a:pt x="0" y="0"/>
                  </a:moveTo>
                  <a:lnTo>
                    <a:pt x="1957388" y="0"/>
                  </a:lnTo>
                  <a:lnTo>
                    <a:pt x="2446734" y="489347"/>
                  </a:lnTo>
                  <a:lnTo>
                    <a:pt x="1957388" y="978693"/>
                  </a:lnTo>
                  <a:lnTo>
                    <a:pt x="0" y="978693"/>
                  </a:lnTo>
                  <a:lnTo>
                    <a:pt x="489347" y="489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037" tIns="42006" rIns="776025" bIns="42006" numCol="1" spcCol="1270" anchor="ctr" anchorCtr="0">
              <a:noAutofit/>
            </a:bodyPr>
            <a:lstStyle/>
            <a:p>
              <a:pPr algn="ctr" defTabSz="1400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50" dirty="0"/>
                <a:t>Receive</a:t>
              </a: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3309794-7B1C-814B-8689-2C1A37BA6032}"/>
                </a:ext>
              </a:extLst>
            </p:cNvPr>
            <p:cNvSpPr/>
            <p:nvPr/>
          </p:nvSpPr>
          <p:spPr>
            <a:xfrm>
              <a:off x="5016553" y="5162360"/>
              <a:ext cx="2286000" cy="1372225"/>
            </a:xfrm>
            <a:custGeom>
              <a:avLst/>
              <a:gdLst>
                <a:gd name="connsiteX0" fmla="*/ 0 w 1957387"/>
                <a:gd name="connsiteY0" fmla="*/ 0 h 2126250"/>
                <a:gd name="connsiteX1" fmla="*/ 1957387 w 1957387"/>
                <a:gd name="connsiteY1" fmla="*/ 0 h 2126250"/>
                <a:gd name="connsiteX2" fmla="*/ 1957387 w 1957387"/>
                <a:gd name="connsiteY2" fmla="*/ 2126250 h 2126250"/>
                <a:gd name="connsiteX3" fmla="*/ 0 w 1957387"/>
                <a:gd name="connsiteY3" fmla="*/ 2126250 h 2126250"/>
                <a:gd name="connsiteX4" fmla="*/ 0 w 1957387"/>
                <a:gd name="connsiteY4" fmla="*/ 0 h 212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387" h="2126250">
                  <a:moveTo>
                    <a:pt x="0" y="0"/>
                  </a:moveTo>
                  <a:lnTo>
                    <a:pt x="1957387" y="0"/>
                  </a:lnTo>
                  <a:lnTo>
                    <a:pt x="1957387" y="2126250"/>
                  </a:lnTo>
                  <a:lnTo>
                    <a:pt x="0" y="2126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2"/>
                </a:buClr>
              </a:pPr>
              <a:r>
                <a:rPr lang="en-US" sz="3000" dirty="0">
                  <a:solidFill>
                    <a:schemeClr val="tx1"/>
                  </a:solidFill>
                </a:rPr>
                <a:t>Review LOIs</a:t>
              </a: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2"/>
                </a:buClr>
              </a:pPr>
              <a:r>
                <a:rPr lang="en-US" sz="3000" dirty="0">
                  <a:solidFill>
                    <a:schemeClr val="tx1"/>
                  </a:solidFill>
                </a:rPr>
                <a:t>Vet and invite to submit full application</a:t>
              </a: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F89E734-CF82-E84E-AE59-01DF93F427B8}"/>
                </a:ext>
              </a:extLst>
            </p:cNvPr>
            <p:cNvSpPr/>
            <p:nvPr/>
          </p:nvSpPr>
          <p:spPr>
            <a:xfrm>
              <a:off x="6977455" y="4366123"/>
              <a:ext cx="2743200" cy="685800"/>
            </a:xfrm>
            <a:custGeom>
              <a:avLst/>
              <a:gdLst>
                <a:gd name="connsiteX0" fmla="*/ 0 w 2446734"/>
                <a:gd name="connsiteY0" fmla="*/ 0 h 978693"/>
                <a:gd name="connsiteX1" fmla="*/ 1957388 w 2446734"/>
                <a:gd name="connsiteY1" fmla="*/ 0 h 978693"/>
                <a:gd name="connsiteX2" fmla="*/ 2446734 w 2446734"/>
                <a:gd name="connsiteY2" fmla="*/ 489347 h 978693"/>
                <a:gd name="connsiteX3" fmla="*/ 1957388 w 2446734"/>
                <a:gd name="connsiteY3" fmla="*/ 978693 h 978693"/>
                <a:gd name="connsiteX4" fmla="*/ 0 w 2446734"/>
                <a:gd name="connsiteY4" fmla="*/ 978693 h 978693"/>
                <a:gd name="connsiteX5" fmla="*/ 489347 w 2446734"/>
                <a:gd name="connsiteY5" fmla="*/ 489347 h 978693"/>
                <a:gd name="connsiteX6" fmla="*/ 0 w 2446734"/>
                <a:gd name="connsiteY6" fmla="*/ 0 h 97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6734" h="978693">
                  <a:moveTo>
                    <a:pt x="0" y="0"/>
                  </a:moveTo>
                  <a:lnTo>
                    <a:pt x="1957388" y="0"/>
                  </a:lnTo>
                  <a:lnTo>
                    <a:pt x="2446734" y="489347"/>
                  </a:lnTo>
                  <a:lnTo>
                    <a:pt x="1957388" y="978693"/>
                  </a:lnTo>
                  <a:lnTo>
                    <a:pt x="0" y="978693"/>
                  </a:lnTo>
                  <a:lnTo>
                    <a:pt x="489347" y="489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037" tIns="42006" rIns="776025" bIns="42006" numCol="1" spcCol="1270" anchor="ctr" anchorCtr="0">
              <a:noAutofit/>
            </a:bodyPr>
            <a:lstStyle/>
            <a:p>
              <a:pPr algn="ctr" defTabSz="1400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50" dirty="0"/>
                <a:t>Review - grants committee</a:t>
              </a: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1F4E42B-5104-1943-9AC4-A1D33506B062}"/>
                </a:ext>
              </a:extLst>
            </p:cNvPr>
            <p:cNvSpPr/>
            <p:nvPr/>
          </p:nvSpPr>
          <p:spPr>
            <a:xfrm>
              <a:off x="7265244" y="5152425"/>
              <a:ext cx="2286000" cy="1372225"/>
            </a:xfrm>
            <a:custGeom>
              <a:avLst/>
              <a:gdLst>
                <a:gd name="connsiteX0" fmla="*/ 0 w 1957387"/>
                <a:gd name="connsiteY0" fmla="*/ 0 h 2126250"/>
                <a:gd name="connsiteX1" fmla="*/ 1957387 w 1957387"/>
                <a:gd name="connsiteY1" fmla="*/ 0 h 2126250"/>
                <a:gd name="connsiteX2" fmla="*/ 1957387 w 1957387"/>
                <a:gd name="connsiteY2" fmla="*/ 2126250 h 2126250"/>
                <a:gd name="connsiteX3" fmla="*/ 0 w 1957387"/>
                <a:gd name="connsiteY3" fmla="*/ 2126250 h 2126250"/>
                <a:gd name="connsiteX4" fmla="*/ 0 w 1957387"/>
                <a:gd name="connsiteY4" fmla="*/ 0 h 212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387" h="2126250">
                  <a:moveTo>
                    <a:pt x="0" y="0"/>
                  </a:moveTo>
                  <a:lnTo>
                    <a:pt x="1957387" y="0"/>
                  </a:lnTo>
                  <a:lnTo>
                    <a:pt x="1957387" y="2126250"/>
                  </a:lnTo>
                  <a:lnTo>
                    <a:pt x="0" y="2126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2"/>
                </a:buClr>
              </a:pPr>
              <a:r>
                <a:rPr lang="en-US" sz="3000" dirty="0">
                  <a:solidFill>
                    <a:schemeClr val="tx1"/>
                  </a:solidFill>
                </a:rPr>
                <a:t>Review applications</a:t>
              </a: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2"/>
                </a:buClr>
              </a:pPr>
              <a:r>
                <a:rPr lang="en-US" sz="3000" dirty="0">
                  <a:solidFill>
                    <a:schemeClr val="tx1"/>
                  </a:solidFill>
                </a:rPr>
                <a:t>Complete rubric</a:t>
              </a: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2"/>
                </a:buClr>
              </a:pPr>
              <a:r>
                <a:rPr lang="en-US" sz="3000" dirty="0">
                  <a:solidFill>
                    <a:schemeClr val="tx1"/>
                  </a:solidFill>
                </a:rPr>
                <a:t>Perform site visit</a:t>
              </a: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61174F9-CC44-D94B-8DCF-5EC2222317C3}"/>
                </a:ext>
              </a:extLst>
            </p:cNvPr>
            <p:cNvSpPr/>
            <p:nvPr/>
          </p:nvSpPr>
          <p:spPr>
            <a:xfrm>
              <a:off x="9211858" y="4366123"/>
              <a:ext cx="2743200" cy="685800"/>
            </a:xfrm>
            <a:custGeom>
              <a:avLst/>
              <a:gdLst>
                <a:gd name="connsiteX0" fmla="*/ 0 w 2446734"/>
                <a:gd name="connsiteY0" fmla="*/ 0 h 978693"/>
                <a:gd name="connsiteX1" fmla="*/ 1957388 w 2446734"/>
                <a:gd name="connsiteY1" fmla="*/ 0 h 978693"/>
                <a:gd name="connsiteX2" fmla="*/ 2446734 w 2446734"/>
                <a:gd name="connsiteY2" fmla="*/ 489347 h 978693"/>
                <a:gd name="connsiteX3" fmla="*/ 1957388 w 2446734"/>
                <a:gd name="connsiteY3" fmla="*/ 978693 h 978693"/>
                <a:gd name="connsiteX4" fmla="*/ 0 w 2446734"/>
                <a:gd name="connsiteY4" fmla="*/ 978693 h 978693"/>
                <a:gd name="connsiteX5" fmla="*/ 489347 w 2446734"/>
                <a:gd name="connsiteY5" fmla="*/ 489347 h 978693"/>
                <a:gd name="connsiteX6" fmla="*/ 0 w 2446734"/>
                <a:gd name="connsiteY6" fmla="*/ 0 h 97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6734" h="978693">
                  <a:moveTo>
                    <a:pt x="0" y="0"/>
                  </a:moveTo>
                  <a:lnTo>
                    <a:pt x="1957388" y="0"/>
                  </a:lnTo>
                  <a:lnTo>
                    <a:pt x="2446734" y="489347"/>
                  </a:lnTo>
                  <a:lnTo>
                    <a:pt x="1957388" y="978693"/>
                  </a:lnTo>
                  <a:lnTo>
                    <a:pt x="0" y="978693"/>
                  </a:lnTo>
                  <a:lnTo>
                    <a:pt x="489347" y="4893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037" tIns="42006" rIns="776025" bIns="42006" numCol="1" spcCol="1270" anchor="ctr" anchorCtr="0">
              <a:noAutofit/>
            </a:bodyPr>
            <a:lstStyle/>
            <a:p>
              <a:pPr algn="ctr" defTabSz="1400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50" dirty="0"/>
                <a:t>Award</a:t>
              </a: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4B4C140-A328-6D4A-81BC-7F730E8E8B23}"/>
                </a:ext>
              </a:extLst>
            </p:cNvPr>
            <p:cNvSpPr/>
            <p:nvPr/>
          </p:nvSpPr>
          <p:spPr>
            <a:xfrm>
              <a:off x="9513935" y="5140589"/>
              <a:ext cx="2286000" cy="1372225"/>
            </a:xfrm>
            <a:custGeom>
              <a:avLst/>
              <a:gdLst>
                <a:gd name="connsiteX0" fmla="*/ 0 w 1957387"/>
                <a:gd name="connsiteY0" fmla="*/ 0 h 2126250"/>
                <a:gd name="connsiteX1" fmla="*/ 1957387 w 1957387"/>
                <a:gd name="connsiteY1" fmla="*/ 0 h 2126250"/>
                <a:gd name="connsiteX2" fmla="*/ 1957387 w 1957387"/>
                <a:gd name="connsiteY2" fmla="*/ 2126250 h 2126250"/>
                <a:gd name="connsiteX3" fmla="*/ 0 w 1957387"/>
                <a:gd name="connsiteY3" fmla="*/ 2126250 h 2126250"/>
                <a:gd name="connsiteX4" fmla="*/ 0 w 1957387"/>
                <a:gd name="connsiteY4" fmla="*/ 0 h 212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387" h="2126250">
                  <a:moveTo>
                    <a:pt x="0" y="0"/>
                  </a:moveTo>
                  <a:lnTo>
                    <a:pt x="1957387" y="0"/>
                  </a:lnTo>
                  <a:lnTo>
                    <a:pt x="1957387" y="2126250"/>
                  </a:lnTo>
                  <a:lnTo>
                    <a:pt x="0" y="2126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2"/>
                </a:buClr>
              </a:pPr>
              <a:r>
                <a:rPr lang="en-US" sz="3000" dirty="0">
                  <a:solidFill>
                    <a:schemeClr val="tx1"/>
                  </a:solidFill>
                </a:rPr>
                <a:t>Signed agreement</a:t>
              </a: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accent2"/>
                </a:buClr>
              </a:pPr>
              <a:r>
                <a:rPr lang="en-US" sz="3000" dirty="0">
                  <a:solidFill>
                    <a:schemeClr val="tx1"/>
                  </a:solidFill>
                </a:rPr>
                <a:t>Disburse funds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6848824-F1A5-8141-90B8-15B52128B7CC}"/>
              </a:ext>
            </a:extLst>
          </p:cNvPr>
          <p:cNvSpPr txBox="1"/>
          <p:nvPr/>
        </p:nvSpPr>
        <p:spPr>
          <a:xfrm>
            <a:off x="115315" y="6747542"/>
            <a:ext cx="4408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Direct to Partner Agency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8E1C2F-CA8E-3942-9CA6-EEA5A8FD275E}"/>
              </a:ext>
            </a:extLst>
          </p:cNvPr>
          <p:cNvSpPr txBox="1"/>
          <p:nvPr/>
        </p:nvSpPr>
        <p:spPr>
          <a:xfrm>
            <a:off x="1123025" y="8138251"/>
            <a:ext cx="19782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C000"/>
                </a:solidFill>
              </a:rPr>
              <a:t>(PROPOSED)</a:t>
            </a:r>
          </a:p>
        </p:txBody>
      </p:sp>
    </p:spTree>
    <p:extLst>
      <p:ext uri="{BB962C8B-B14F-4D97-AF65-F5344CB8AC3E}">
        <p14:creationId xmlns:p14="http://schemas.microsoft.com/office/powerpoint/2010/main" val="22094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6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5914" y="-716329"/>
            <a:ext cx="11832954" cy="118329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310848" y="876300"/>
            <a:ext cx="9443752" cy="892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368"/>
              </a:lnSpc>
            </a:pPr>
            <a:r>
              <a:rPr lang="en-US" sz="4000" spc="605" dirty="0">
                <a:solidFill>
                  <a:srgbClr val="F4F6FC"/>
                </a:solidFill>
                <a:latin typeface="Glacial Indifference Bold"/>
              </a:rPr>
              <a:t>THE SESSION TOPIC</a:t>
            </a:r>
          </a:p>
          <a:p>
            <a:pPr algn="r">
              <a:lnSpc>
                <a:spcPts val="6368"/>
              </a:lnSpc>
            </a:pPr>
            <a:r>
              <a:rPr lang="en-US" sz="3200" spc="605" dirty="0">
                <a:solidFill>
                  <a:srgbClr val="F4F6FC"/>
                </a:solidFill>
                <a:latin typeface="Glacial Indifference Bold"/>
              </a:rPr>
              <a:t>Since the onset of the pandemic school districts have faced staffing and many other challenges, and some Education Foundations have noticed a reduction in grant applications from campuses. </a:t>
            </a:r>
          </a:p>
          <a:p>
            <a:pPr algn="r">
              <a:lnSpc>
                <a:spcPts val="6368"/>
              </a:lnSpc>
            </a:pPr>
            <a:endParaRPr lang="en-US" sz="3200" spc="605" dirty="0">
              <a:solidFill>
                <a:srgbClr val="F4F6FC"/>
              </a:solidFill>
              <a:latin typeface="Glacial Indifference Bold"/>
            </a:endParaRPr>
          </a:p>
          <a:p>
            <a:pPr algn="r">
              <a:lnSpc>
                <a:spcPts val="6368"/>
              </a:lnSpc>
            </a:pPr>
            <a:r>
              <a:rPr lang="en-US" sz="3200" spc="605" dirty="0">
                <a:solidFill>
                  <a:srgbClr val="F4F6FC"/>
                </a:solidFill>
                <a:latin typeface="Glacial Indifference Bold"/>
              </a:rPr>
              <a:t>Let’s explore this topic and other factors that impact campus grants.</a:t>
            </a:r>
          </a:p>
          <a:p>
            <a:pPr algn="r">
              <a:lnSpc>
                <a:spcPts val="6368"/>
              </a:lnSpc>
            </a:pPr>
            <a:endParaRPr lang="en-US" sz="3200" spc="605" dirty="0">
              <a:solidFill>
                <a:srgbClr val="F4F6FC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60126" y="669266"/>
            <a:ext cx="3788580" cy="2705696"/>
            <a:chOff x="0" y="0"/>
            <a:chExt cx="5051441" cy="36075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36" t="27514" r="9104" b="27046"/>
            <a:stretch>
              <a:fillRect/>
            </a:stretch>
          </p:blipFill>
          <p:spPr>
            <a:xfrm>
              <a:off x="0" y="0"/>
              <a:ext cx="5051441" cy="281432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545772" y="2880998"/>
              <a:ext cx="3959897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 dirty="0">
                  <a:solidFill>
                    <a:srgbClr val="000000"/>
                  </a:solidFill>
                  <a:latin typeface="Linux Biolinum"/>
                </a:rPr>
                <a:t>Mita Havlick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9448" y="4434299"/>
            <a:ext cx="4109935" cy="1535987"/>
            <a:chOff x="0" y="0"/>
            <a:chExt cx="5479914" cy="20479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79914" cy="1254711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506414" y="1321386"/>
              <a:ext cx="4467086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Randy Lewallyn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6181" y="6884157"/>
            <a:ext cx="3416470" cy="2862706"/>
            <a:chOff x="0" y="0"/>
            <a:chExt cx="4555293" cy="381694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5016" y="0"/>
              <a:ext cx="2925261" cy="292526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0" y="3090345"/>
              <a:ext cx="4555293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Karen Anderson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39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8F2BF-8D7B-A04F-9323-1647CE593B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fld id="{8699F50C-BE38-4BD0-BA84-9B090E1F2B9B}" type="slidenum">
              <a:rPr lang="en-US" smtClean="0"/>
              <a:pPr>
                <a:spcAft>
                  <a:spcPts val="900"/>
                </a:spcAft>
              </a:pPr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3B715-D6C1-D643-A3AA-F1F56AA9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17" y="313543"/>
            <a:ext cx="12499833" cy="1721954"/>
          </a:xfrm>
        </p:spPr>
        <p:txBody>
          <a:bodyPr vert="horz" lIns="137160" tIns="68580" rIns="137160" bIns="0" rtlCol="0" anchor="b">
            <a:normAutofit/>
          </a:bodyPr>
          <a:lstStyle/>
          <a:p>
            <a:r>
              <a:rPr lang="en-US" dirty="0"/>
              <a:t>Partner Agency Rules of Engagement</a:t>
            </a: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A8224D3-22D6-2549-BEFB-8092096D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007" y="2309339"/>
            <a:ext cx="12141287" cy="74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9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8F2BF-8D7B-A04F-9323-1647CE593B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fld id="{8699F50C-BE38-4BD0-BA84-9B090E1F2B9B}" type="slidenum">
              <a:rPr lang="en-US" smtClean="0"/>
              <a:pPr>
                <a:spcAft>
                  <a:spcPts val="900"/>
                </a:spcAft>
              </a:pPr>
              <a:t>21</a:t>
            </a:fld>
            <a:endParaRPr lang="en-US"/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A86A5B8E-785E-4D9A-A5C4-03160D12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17" y="313543"/>
            <a:ext cx="12499833" cy="1721954"/>
          </a:xfrm>
        </p:spPr>
        <p:txBody>
          <a:bodyPr vert="horz" lIns="137160" tIns="68580" rIns="137160" bIns="0" rtlCol="0" anchor="b">
            <a:normAutofit/>
          </a:bodyPr>
          <a:lstStyle/>
          <a:p>
            <a:r>
              <a:rPr lang="en-US" sz="6000" b="1" dirty="0"/>
              <a:t>Success Requires Solid Documentation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BF485-37A0-A943-B692-F018B722C847}"/>
              </a:ext>
            </a:extLst>
          </p:cNvPr>
          <p:cNvSpPr/>
          <p:nvPr/>
        </p:nvSpPr>
        <p:spPr>
          <a:xfrm>
            <a:off x="797068" y="2636045"/>
            <a:ext cx="7411103" cy="65967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1020" indent="-51435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000" dirty="0"/>
              <a:t>Weighted rubric for application evaluation</a:t>
            </a:r>
          </a:p>
          <a:p>
            <a:pPr marL="531020" indent="-51435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000" dirty="0"/>
              <a:t>Three-way agreement between foundation, partner agency, and ISD</a:t>
            </a:r>
          </a:p>
          <a:p>
            <a:pPr marL="1045370" lvl="1" indent="-34290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Include the appropriate T&amp;C’s:</a:t>
            </a:r>
          </a:p>
          <a:p>
            <a:pPr marL="1731170" lvl="2" indent="-34290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Amount</a:t>
            </a:r>
          </a:p>
          <a:p>
            <a:pPr marL="1731170" lvl="2" indent="-34290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Purpose</a:t>
            </a:r>
          </a:p>
          <a:p>
            <a:pPr marL="1731170" lvl="2" indent="-34290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Expend by date</a:t>
            </a:r>
          </a:p>
          <a:p>
            <a:pPr marL="1731170" lvl="2" indent="-34290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Reporting requirements</a:t>
            </a:r>
          </a:p>
          <a:p>
            <a:pPr marL="1045370" lvl="1" indent="-34290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Reviewed by Legal</a:t>
            </a:r>
          </a:p>
          <a:p>
            <a:pPr marL="1045370" lvl="1" indent="-34290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Ensure accountability </a:t>
            </a:r>
          </a:p>
          <a:p>
            <a:pPr marL="1045370" lvl="1" indent="-34290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Measure impact</a:t>
            </a:r>
          </a:p>
          <a:p>
            <a:pPr marL="531020" indent="-514350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000" dirty="0"/>
              <a:t>Have a solid audit trail 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7C60105-F4F4-1047-A7E9-AC484E25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125" y="2756440"/>
            <a:ext cx="9260808" cy="65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67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5914" y="-716329"/>
            <a:ext cx="11832954" cy="118329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60126" y="669266"/>
            <a:ext cx="3788580" cy="2705696"/>
            <a:chOff x="0" y="0"/>
            <a:chExt cx="5051441" cy="36075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36" t="27514" r="9104" b="27046"/>
            <a:stretch>
              <a:fillRect/>
            </a:stretch>
          </p:blipFill>
          <p:spPr>
            <a:xfrm>
              <a:off x="0" y="0"/>
              <a:ext cx="5051441" cy="281432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545772" y="2880998"/>
              <a:ext cx="3959897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 dirty="0">
                  <a:solidFill>
                    <a:srgbClr val="000000"/>
                  </a:solidFill>
                  <a:latin typeface="Linux Biolinum"/>
                </a:rPr>
                <a:t>Mita Havlick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9448" y="4434299"/>
            <a:ext cx="4109935" cy="1535987"/>
            <a:chOff x="0" y="0"/>
            <a:chExt cx="5479914" cy="20479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79914" cy="1254711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506414" y="1321386"/>
              <a:ext cx="4467086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Randy Lewallyn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6181" y="6884157"/>
            <a:ext cx="3416470" cy="2862706"/>
            <a:chOff x="0" y="0"/>
            <a:chExt cx="4555293" cy="381694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5016" y="0"/>
              <a:ext cx="2925261" cy="292526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0" y="3090345"/>
              <a:ext cx="4555293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Karen Anderson</a:t>
              </a:r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60A4A20E-7D12-4AE5-8238-A7F930CE1786}"/>
              </a:ext>
            </a:extLst>
          </p:cNvPr>
          <p:cNvSpPr txBox="1"/>
          <p:nvPr/>
        </p:nvSpPr>
        <p:spPr>
          <a:xfrm>
            <a:off x="8991600" y="3102487"/>
            <a:ext cx="8799396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00"/>
              </a:lnSpc>
            </a:pPr>
            <a:r>
              <a:rPr lang="en-US" sz="13800" dirty="0">
                <a:solidFill>
                  <a:srgbClr val="FACF43"/>
                </a:solidFill>
                <a:latin typeface="Lazydog"/>
              </a:rPr>
              <a:t>Listen</a:t>
            </a:r>
          </a:p>
          <a:p>
            <a:pPr algn="ctr">
              <a:lnSpc>
                <a:spcPts val="12400"/>
              </a:lnSpc>
            </a:pPr>
            <a:r>
              <a:rPr lang="en-US" sz="13800" dirty="0">
                <a:solidFill>
                  <a:srgbClr val="FACF43"/>
                </a:solidFill>
                <a:latin typeface="Lazydog"/>
              </a:rPr>
              <a:t>&amp;</a:t>
            </a:r>
          </a:p>
          <a:p>
            <a:pPr algn="ctr">
              <a:lnSpc>
                <a:spcPts val="12400"/>
              </a:lnSpc>
            </a:pPr>
            <a:r>
              <a:rPr lang="en-US" sz="13800" dirty="0">
                <a:solidFill>
                  <a:srgbClr val="FACF43"/>
                </a:solidFill>
                <a:latin typeface="Lazydog"/>
              </a:rPr>
              <a:t>share</a:t>
            </a:r>
            <a:endParaRPr lang="en-US" sz="8800" dirty="0">
              <a:solidFill>
                <a:srgbClr val="FACF43"/>
              </a:solidFill>
              <a:latin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2768930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5914" y="-716329"/>
            <a:ext cx="11832954" cy="118329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60126" y="669266"/>
            <a:ext cx="3788580" cy="2705696"/>
            <a:chOff x="0" y="0"/>
            <a:chExt cx="5051441" cy="36075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36" t="27514" r="9104" b="27046"/>
            <a:stretch>
              <a:fillRect/>
            </a:stretch>
          </p:blipFill>
          <p:spPr>
            <a:xfrm>
              <a:off x="0" y="0"/>
              <a:ext cx="5051441" cy="281432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545772" y="2880998"/>
              <a:ext cx="3959897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Mita Havlick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9448" y="4434299"/>
            <a:ext cx="4109935" cy="1535987"/>
            <a:chOff x="0" y="0"/>
            <a:chExt cx="5479914" cy="20479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79914" cy="1254711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506414" y="1321386"/>
              <a:ext cx="4467086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Randy Lewallyn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6181" y="6884157"/>
            <a:ext cx="3416470" cy="2862706"/>
            <a:chOff x="0" y="0"/>
            <a:chExt cx="4555293" cy="381694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5016" y="0"/>
              <a:ext cx="2925261" cy="292526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0" y="3090345"/>
              <a:ext cx="4555293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Karen Anderson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98295-5F92-4E44-B5E3-70E5D3A4DA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603" y="4057993"/>
            <a:ext cx="5699722" cy="5699722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60A4A20E-7D12-4AE5-8238-A7F930CE1786}"/>
              </a:ext>
            </a:extLst>
          </p:cNvPr>
          <p:cNvSpPr txBox="1"/>
          <p:nvPr/>
        </p:nvSpPr>
        <p:spPr>
          <a:xfrm>
            <a:off x="8749910" y="669266"/>
            <a:ext cx="8799396" cy="3011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00"/>
              </a:lnSpc>
            </a:pPr>
            <a:r>
              <a:rPr lang="en-US" sz="8800" dirty="0">
                <a:solidFill>
                  <a:srgbClr val="FACF43"/>
                </a:solidFill>
                <a:latin typeface="Lazydog"/>
              </a:rPr>
              <a:t>Contact Us</a:t>
            </a:r>
          </a:p>
          <a:p>
            <a:pPr algn="ctr">
              <a:lnSpc>
                <a:spcPts val="12400"/>
              </a:lnSpc>
            </a:pPr>
            <a:r>
              <a:rPr lang="en-US" sz="8800" dirty="0">
                <a:solidFill>
                  <a:srgbClr val="FACF43"/>
                </a:solidFill>
                <a:latin typeface="Lazydog"/>
              </a:rPr>
              <a:t>With questions</a:t>
            </a:r>
          </a:p>
        </p:txBody>
      </p:sp>
    </p:spTree>
    <p:extLst>
      <p:ext uri="{BB962C8B-B14F-4D97-AF65-F5344CB8AC3E}">
        <p14:creationId xmlns:p14="http://schemas.microsoft.com/office/powerpoint/2010/main" val="132707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5914" y="-716329"/>
            <a:ext cx="11832954" cy="118329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310848" y="876300"/>
            <a:ext cx="9443752" cy="7284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368"/>
              </a:lnSpc>
            </a:pPr>
            <a:r>
              <a:rPr lang="en-US" sz="4000" spc="605" dirty="0">
                <a:solidFill>
                  <a:srgbClr val="F4F6FC"/>
                </a:solidFill>
                <a:latin typeface="Glacial Indifference Bold"/>
              </a:rPr>
              <a:t>THE SESSION PLAN </a:t>
            </a:r>
          </a:p>
          <a:p>
            <a:pPr algn="r">
              <a:lnSpc>
                <a:spcPts val="6368"/>
              </a:lnSpc>
            </a:pPr>
            <a:endParaRPr lang="en-US" sz="3200" spc="605" dirty="0">
              <a:solidFill>
                <a:srgbClr val="F4F6FC"/>
              </a:solidFill>
              <a:latin typeface="Glacial Indifference Bold"/>
            </a:endParaRPr>
          </a:p>
          <a:p>
            <a:pPr marL="571500" indent="-571500">
              <a:lnSpc>
                <a:spcPts val="6368"/>
              </a:lnSpc>
              <a:buAutoNum type="romanUcPeriod"/>
            </a:pPr>
            <a:r>
              <a:rPr lang="en-US" sz="3200" spc="605" dirty="0">
                <a:solidFill>
                  <a:srgbClr val="F4F6FC"/>
                </a:solidFill>
                <a:latin typeface="Glacial Indifference Bold"/>
              </a:rPr>
              <a:t>PRESENTERS WILL SHARE THEIR PERSPECTIVE ON THE TOPIC.</a:t>
            </a:r>
          </a:p>
          <a:p>
            <a:pPr>
              <a:lnSpc>
                <a:spcPts val="6368"/>
              </a:lnSpc>
            </a:pPr>
            <a:endParaRPr lang="en-US" sz="3200" spc="605" dirty="0">
              <a:solidFill>
                <a:srgbClr val="F4F6FC"/>
              </a:solidFill>
              <a:latin typeface="Glacial Indifference Bold"/>
            </a:endParaRPr>
          </a:p>
          <a:p>
            <a:pPr marL="571500" indent="-571500">
              <a:lnSpc>
                <a:spcPts val="6368"/>
              </a:lnSpc>
              <a:buAutoNum type="romanUcPeriod"/>
            </a:pPr>
            <a:r>
              <a:rPr lang="en-US" sz="3200" spc="605" dirty="0">
                <a:solidFill>
                  <a:srgbClr val="F4F6FC"/>
                </a:solidFill>
                <a:latin typeface="Glacial Indifference Bold"/>
              </a:rPr>
              <a:t>ATTENDEES WILL HAVE THE OPPORTUNITY TO SHARE THEIR PERSPECTIVE ON THE TOPIC AND ASK QUESTIONS TO THE PANEL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60126" y="669266"/>
            <a:ext cx="3788580" cy="2705696"/>
            <a:chOff x="0" y="0"/>
            <a:chExt cx="5051441" cy="36075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36" t="27514" r="9104" b="27046"/>
            <a:stretch>
              <a:fillRect/>
            </a:stretch>
          </p:blipFill>
          <p:spPr>
            <a:xfrm>
              <a:off x="0" y="0"/>
              <a:ext cx="5051441" cy="281432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545772" y="2880998"/>
              <a:ext cx="3959897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Mita Havlick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9448" y="4434299"/>
            <a:ext cx="4109935" cy="1535987"/>
            <a:chOff x="0" y="0"/>
            <a:chExt cx="5479914" cy="20479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79914" cy="1254711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506414" y="1321386"/>
              <a:ext cx="4467086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Randy Lewallyn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6181" y="6884157"/>
            <a:ext cx="3416470" cy="2862706"/>
            <a:chOff x="0" y="0"/>
            <a:chExt cx="4555293" cy="381694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5016" y="0"/>
              <a:ext cx="2925261" cy="292526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0" y="3090345"/>
              <a:ext cx="4555293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Karen Anderson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29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5914" y="-716329"/>
            <a:ext cx="11832954" cy="118329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310848" y="876300"/>
            <a:ext cx="9443752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368"/>
              </a:lnSpc>
            </a:pPr>
            <a:r>
              <a:rPr lang="en-US" sz="4000" spc="605" dirty="0">
                <a:solidFill>
                  <a:srgbClr val="F4F6FC"/>
                </a:solidFill>
                <a:latin typeface="Glacial Indifference Bold"/>
              </a:rPr>
              <a:t>NORMS</a:t>
            </a:r>
            <a:endParaRPr lang="en-US" sz="3200" spc="605" dirty="0">
              <a:solidFill>
                <a:srgbClr val="F4F6FC"/>
              </a:solidFill>
              <a:latin typeface="Glacial Indifference Bold"/>
            </a:endParaRPr>
          </a:p>
          <a:p>
            <a:pPr marL="571500" indent="-571500">
              <a:lnSpc>
                <a:spcPts val="6368"/>
              </a:lnSpc>
              <a:buFontTx/>
              <a:buAutoNum type="romanUcPeriod"/>
            </a:pPr>
            <a:r>
              <a:rPr lang="en-US" sz="2400" spc="605" dirty="0">
                <a:solidFill>
                  <a:srgbClr val="F4F6FC"/>
                </a:solidFill>
                <a:latin typeface="Glacial Indifference Bold"/>
              </a:rPr>
              <a:t>WHEN SHARING WITH THE GROUP, BE CONSIDERATE OF OTHERS. DON’T BE OFFENDED IF WE ASK YOU TO WRAP IT UP. TIME IS LIMITED.</a:t>
            </a:r>
          </a:p>
          <a:p>
            <a:pPr>
              <a:lnSpc>
                <a:spcPts val="6368"/>
              </a:lnSpc>
            </a:pPr>
            <a:endParaRPr lang="en-US" sz="2400" spc="605" dirty="0">
              <a:solidFill>
                <a:srgbClr val="F4F6FC"/>
              </a:solidFill>
              <a:latin typeface="Glacial Indifference Bold"/>
            </a:endParaRPr>
          </a:p>
          <a:p>
            <a:pPr marL="571500" indent="-571500">
              <a:lnSpc>
                <a:spcPts val="6368"/>
              </a:lnSpc>
              <a:buFontTx/>
              <a:buAutoNum type="romanUcPeriod"/>
            </a:pPr>
            <a:r>
              <a:rPr lang="en-US" sz="2400" spc="605" dirty="0">
                <a:solidFill>
                  <a:srgbClr val="F4F6FC"/>
                </a:solidFill>
                <a:latin typeface="Glacial Indifference Bold"/>
              </a:rPr>
              <a:t>DON’T GET DISTRACTED BY COMPARING YOUR GRANT PROCESS, SUCCESSES OR FAILURES TO OTHERS. WE ARE ALL DIFFERENT.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60126" y="669266"/>
            <a:ext cx="3788580" cy="2705696"/>
            <a:chOff x="0" y="0"/>
            <a:chExt cx="5051441" cy="36075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36" t="27514" r="9104" b="27046"/>
            <a:stretch>
              <a:fillRect/>
            </a:stretch>
          </p:blipFill>
          <p:spPr>
            <a:xfrm>
              <a:off x="0" y="0"/>
              <a:ext cx="5051441" cy="281432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545772" y="2880998"/>
              <a:ext cx="3959897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Mita Havlick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9448" y="4434299"/>
            <a:ext cx="4109935" cy="1535987"/>
            <a:chOff x="0" y="0"/>
            <a:chExt cx="5479914" cy="20479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79914" cy="1254711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506414" y="1321386"/>
              <a:ext cx="4467086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Randy Lewallyn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6181" y="6884157"/>
            <a:ext cx="3416470" cy="2862706"/>
            <a:chOff x="0" y="0"/>
            <a:chExt cx="4555293" cy="381694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5016" y="0"/>
              <a:ext cx="2925261" cy="292526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0" y="3090345"/>
              <a:ext cx="4555293" cy="726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3923">
                  <a:solidFill>
                    <a:srgbClr val="000000"/>
                  </a:solidFill>
                  <a:latin typeface="Linux Biolinum"/>
                </a:rPr>
                <a:t>Karen Anderson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14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1472471" y="3657989"/>
            <a:ext cx="3842337" cy="38423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3" name="Donut 2"/>
          <p:cNvSpPr/>
          <p:nvPr/>
        </p:nvSpPr>
        <p:spPr>
          <a:xfrm>
            <a:off x="790825" y="2901206"/>
            <a:ext cx="5279285" cy="5279285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503487" y="2752104"/>
            <a:ext cx="5807214" cy="5807214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762140" y="4023963"/>
            <a:ext cx="10497161" cy="1119535"/>
            <a:chOff x="4507679" y="2682449"/>
            <a:chExt cx="6999930" cy="746551"/>
          </a:xfrm>
        </p:grpSpPr>
        <p:sp>
          <p:nvSpPr>
            <p:cNvPr id="4" name="Rectangle 3"/>
            <p:cNvSpPr/>
            <p:nvPr/>
          </p:nvSpPr>
          <p:spPr>
            <a:xfrm>
              <a:off x="5007502" y="2725052"/>
              <a:ext cx="6500107" cy="67033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>
                <a:latin typeface="Bahnschrift SemiBold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57579" y="2804471"/>
              <a:ext cx="5736374" cy="430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599" dirty="0">
                  <a:latin typeface="Bahnschrift SemiBold" panose="020B0502040204020203" pitchFamily="34" charset="0"/>
                </a:rPr>
                <a:t>5 Elementary / 1 Middle / 1 High School</a:t>
              </a: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507679" y="2682449"/>
              <a:ext cx="746551" cy="74655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07972" tIns="137124" rIns="107972" bIns="137124" numCol="1" anchor="ctr" anchorCtr="1" compatLnSpc="1">
              <a:prstTxWarp prst="textNoShape">
                <a:avLst/>
              </a:prstTxWarp>
            </a:bodyPr>
            <a:lstStyle/>
            <a:p>
              <a:endParaRPr lang="en-US" sz="6599" kern="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88" y="3140362"/>
            <a:ext cx="6094488" cy="5189231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7511679" y="5459453"/>
            <a:ext cx="9747621" cy="1005236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06" name="TextBox 105"/>
          <p:cNvSpPr txBox="1"/>
          <p:nvPr/>
        </p:nvSpPr>
        <p:spPr>
          <a:xfrm>
            <a:off x="8036658" y="5578560"/>
            <a:ext cx="8602320" cy="6462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599" dirty="0">
                <a:latin typeface="Bahnschrift SemiBold" panose="020B0502040204020203" pitchFamily="34" charset="0"/>
              </a:rPr>
              <a:t>20</a:t>
            </a:r>
            <a:r>
              <a:rPr lang="en-US" sz="3599" baseline="30000" dirty="0">
                <a:latin typeface="Bahnschrift SemiBold" panose="020B0502040204020203" pitchFamily="34" charset="0"/>
              </a:rPr>
              <a:t>th</a:t>
            </a:r>
            <a:r>
              <a:rPr lang="en-US" sz="3599" dirty="0">
                <a:latin typeface="Bahnschrift SemiBold" panose="020B0502040204020203" pitchFamily="34" charset="0"/>
              </a:rPr>
              <a:t> Year (2002-2022)</a:t>
            </a: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6762140" y="5395565"/>
            <a:ext cx="1119536" cy="1119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107972" tIns="137124" rIns="107972" bIns="137124" numCol="1" anchor="ctr" anchorCtr="1" compatLnSpc="1">
            <a:prstTxWarp prst="textNoShape">
              <a:avLst/>
            </a:prstTxWarp>
          </a:bodyPr>
          <a:lstStyle/>
          <a:p>
            <a:endParaRPr lang="en-US" sz="6599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511679" y="6945353"/>
            <a:ext cx="9747621" cy="1005236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22" name="TextBox 121"/>
          <p:cNvSpPr txBox="1"/>
          <p:nvPr/>
        </p:nvSpPr>
        <p:spPr>
          <a:xfrm>
            <a:off x="8036658" y="7064460"/>
            <a:ext cx="9794142" cy="6462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599" dirty="0">
                <a:latin typeface="Bahnschrift SemiBold" panose="020B0502040204020203" pitchFamily="34" charset="0"/>
              </a:rPr>
              <a:t>1 Full Time </a:t>
            </a:r>
            <a:r>
              <a:rPr lang="en-US" sz="2700" dirty="0">
                <a:latin typeface="Bahnschrift SemiBold" panose="020B0502040204020203" pitchFamily="34" charset="0"/>
              </a:rPr>
              <a:t>(with other district duties) </a:t>
            </a:r>
            <a:r>
              <a:rPr lang="en-US" sz="3599" dirty="0">
                <a:latin typeface="Bahnschrift SemiBold" panose="020B0502040204020203" pitchFamily="34" charset="0"/>
              </a:rPr>
              <a:t>/ 1 Part-Time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762140" y="6881465"/>
            <a:ext cx="1119536" cy="1119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107972" tIns="137124" rIns="107972" bIns="137124" numCol="1" anchor="ctr" anchorCtr="1" compatLnSpc="1">
            <a:prstTxWarp prst="textNoShape">
              <a:avLst/>
            </a:prstTxWarp>
          </a:bodyPr>
          <a:lstStyle/>
          <a:p>
            <a:endParaRPr lang="en-US" sz="6599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511679" y="8431253"/>
            <a:ext cx="9747621" cy="1005236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25" name="TextBox 124"/>
          <p:cNvSpPr txBox="1"/>
          <p:nvPr/>
        </p:nvSpPr>
        <p:spPr>
          <a:xfrm>
            <a:off x="8036658" y="8550360"/>
            <a:ext cx="8602320" cy="6462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599" dirty="0">
                <a:latin typeface="Bahnschrift SemiBold" panose="020B0502040204020203" pitchFamily="34" charset="0"/>
              </a:rPr>
              <a:t>Current Board of 19 Directors</a:t>
            </a: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6762140" y="8367365"/>
            <a:ext cx="1119536" cy="1119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107972" tIns="137124" rIns="107972" bIns="137124" numCol="1" anchor="ctr" anchorCtr="1" compatLnSpc="1">
            <a:prstTxWarp prst="textNoShape">
              <a:avLst/>
            </a:prstTxWarp>
          </a:bodyPr>
          <a:lstStyle/>
          <a:p>
            <a:endParaRPr lang="en-US" sz="6599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511679" y="2716253"/>
            <a:ext cx="9747621" cy="1005236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128" name="TextBox 127"/>
          <p:cNvSpPr txBox="1"/>
          <p:nvPr/>
        </p:nvSpPr>
        <p:spPr>
          <a:xfrm>
            <a:off x="8036658" y="2835360"/>
            <a:ext cx="8602320" cy="6462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599" dirty="0">
                <a:latin typeface="Bahnschrift SemiBold" panose="020B0502040204020203" pitchFamily="34" charset="0"/>
              </a:rPr>
              <a:t>Approx. 6000 Students / 5A</a:t>
            </a: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6762140" y="2652365"/>
            <a:ext cx="1119536" cy="11195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107972" tIns="137124" rIns="107972" bIns="137124" numCol="1" anchor="ctr" anchorCtr="1" compatLnSpc="1">
            <a:prstTxWarp prst="textNoShape">
              <a:avLst/>
            </a:prstTxWarp>
          </a:bodyPr>
          <a:lstStyle/>
          <a:p>
            <a:endParaRPr lang="en-US" sz="6599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0" y="248422"/>
            <a:ext cx="18288000" cy="1338828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1371189"/>
            <a:r>
              <a:rPr lang="en-US" sz="8100" dirty="0">
                <a:ln w="0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 Oak ISD Education Foundation</a:t>
            </a:r>
            <a:endParaRPr lang="en-US" sz="659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358896" y="2590637"/>
            <a:ext cx="979460" cy="979460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189"/>
            <a:endParaRPr lang="en-US" sz="2699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46194" y="4161962"/>
            <a:ext cx="979460" cy="97946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189"/>
            <a:endParaRPr lang="en-US" sz="2699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1599" y="2701695"/>
            <a:ext cx="136017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50 % of Funds Raised go to Innovative Classroom Grants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41599" y="3886200"/>
            <a:ext cx="15087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Review Committee: Facilitator, 6 Directors, 2 Principals, 2 District Staff, School Board, and Director of Curriculum. Director of Technology attends for information purposes only.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5782461"/>
            <a:ext cx="15303500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Pre-Score, Discussion, Post Score – Minimum Score required to be awarded</a:t>
            </a:r>
          </a:p>
          <a:p>
            <a:pPr defTabSz="1371189"/>
            <a:endParaRPr lang="en-US" sz="26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46192" y="5707333"/>
            <a:ext cx="979460" cy="979460"/>
          </a:xfrm>
          <a:prstGeom prst="ellipse">
            <a:avLst/>
          </a:prstGeom>
          <a:solidFill>
            <a:srgbClr val="297B29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189"/>
            <a:endParaRPr lang="en-US" sz="2699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46195" y="7195412"/>
            <a:ext cx="979460" cy="979460"/>
          </a:xfrm>
          <a:prstGeom prst="ellipse">
            <a:avLst/>
          </a:prstGeom>
          <a:solidFill>
            <a:srgbClr val="9A0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189"/>
            <a:endParaRPr lang="en-US" sz="2699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46195" y="8561524"/>
            <a:ext cx="979460" cy="97946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189"/>
            <a:endParaRPr lang="en-US" sz="2699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03501" y="7260440"/>
            <a:ext cx="14859000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$2000 Classroom Grants and $5000 Impact Grants</a:t>
            </a:r>
          </a:p>
          <a:p>
            <a:pPr defTabSz="1371189"/>
            <a:endParaRPr lang="en-US" sz="26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03501" y="8561523"/>
            <a:ext cx="15341598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89"/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Transitioned to online only application 2021 – reduced application requirements</a:t>
            </a:r>
          </a:p>
          <a:p>
            <a:pPr defTabSz="1371189"/>
            <a:endParaRPr lang="en-US" sz="26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248422"/>
            <a:ext cx="18288000" cy="1107867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defTabSz="1371189"/>
            <a:endParaRPr lang="en-US" sz="6599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1" y="1"/>
            <a:ext cx="3160706" cy="269122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28599" y="258893"/>
            <a:ext cx="13272479" cy="1154162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History of ROISD EF Grant Program</a:t>
            </a:r>
          </a:p>
        </p:txBody>
      </p:sp>
    </p:spTree>
    <p:extLst>
      <p:ext uri="{BB962C8B-B14F-4D97-AF65-F5344CB8AC3E}">
        <p14:creationId xmlns:p14="http://schemas.microsoft.com/office/powerpoint/2010/main" val="13353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248422"/>
            <a:ext cx="18288000" cy="1107867"/>
          </a:xfrm>
          <a:prstGeom prst="rect">
            <a:avLst/>
          </a:prstGeom>
          <a:solidFill>
            <a:srgbClr val="297B29"/>
          </a:solidFill>
        </p:spPr>
        <p:txBody>
          <a:bodyPr wrap="square" rtlCol="0">
            <a:spAutoFit/>
          </a:bodyPr>
          <a:lstStyle/>
          <a:p>
            <a:pPr defTabSz="1371189"/>
            <a:endParaRPr lang="en-US" sz="659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Chart 55"/>
          <p:cNvGraphicFramePr>
            <a:graphicFrameLocks/>
          </p:cNvGraphicFramePr>
          <p:nvPr/>
        </p:nvGraphicFramePr>
        <p:xfrm>
          <a:off x="8686801" y="2974550"/>
          <a:ext cx="9218606" cy="599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7" name="Chart 56"/>
          <p:cNvGraphicFramePr>
            <a:graphicFrameLocks/>
          </p:cNvGraphicFramePr>
          <p:nvPr/>
        </p:nvGraphicFramePr>
        <p:xfrm>
          <a:off x="457201" y="3543301"/>
          <a:ext cx="7942877" cy="486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6101" y="1"/>
            <a:ext cx="3160706" cy="2691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8420"/>
            <a:ext cx="14516100" cy="1154162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Analysis of ROISD Grant Program</a:t>
            </a:r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D8B0A4F2-C549-477D-8AF0-6AFA4CC9CAEB}"/>
              </a:ext>
            </a:extLst>
          </p:cNvPr>
          <p:cNvSpPr/>
          <p:nvPr/>
        </p:nvSpPr>
        <p:spPr>
          <a:xfrm>
            <a:off x="11671468" y="6118302"/>
            <a:ext cx="4851548" cy="3358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1" y="18093"/>
                </a:moveTo>
                <a:cubicBezTo>
                  <a:pt x="15045" y="17553"/>
                  <a:pt x="14395" y="17321"/>
                  <a:pt x="13766" y="17468"/>
                </a:cubicBezTo>
                <a:cubicBezTo>
                  <a:pt x="12808" y="17691"/>
                  <a:pt x="11815" y="17804"/>
                  <a:pt x="10800" y="17804"/>
                </a:cubicBezTo>
                <a:cubicBezTo>
                  <a:pt x="4845" y="17804"/>
                  <a:pt x="0" y="13810"/>
                  <a:pt x="0" y="8902"/>
                </a:cubicBezTo>
                <a:cubicBezTo>
                  <a:pt x="0" y="3993"/>
                  <a:pt x="4845" y="0"/>
                  <a:pt x="10800" y="0"/>
                </a:cubicBezTo>
                <a:cubicBezTo>
                  <a:pt x="13668" y="0"/>
                  <a:pt x="16365" y="901"/>
                  <a:pt x="18394" y="2537"/>
                </a:cubicBezTo>
                <a:cubicBezTo>
                  <a:pt x="20461" y="4206"/>
                  <a:pt x="21600" y="6447"/>
                  <a:pt x="21600" y="8848"/>
                </a:cubicBezTo>
                <a:cubicBezTo>
                  <a:pt x="21600" y="10967"/>
                  <a:pt x="20711" y="12999"/>
                  <a:pt x="19177" y="14474"/>
                </a:cubicBezTo>
                <a:cubicBezTo>
                  <a:pt x="18725" y="14908"/>
                  <a:pt x="18470" y="15573"/>
                  <a:pt x="18470" y="16266"/>
                </a:cubicBezTo>
                <a:lnTo>
                  <a:pt x="18470" y="21600"/>
                </a:lnTo>
                <a:lnTo>
                  <a:pt x="15501" y="18093"/>
                </a:lnTo>
                <a:close/>
              </a:path>
            </a:pathLst>
          </a:custGeom>
          <a:solidFill>
            <a:schemeClr val="accent3"/>
          </a:solidFill>
          <a:ln w="63500">
            <a:solidFill>
              <a:srgbClr val="FFFFFF"/>
            </a:solidFill>
            <a:miter lim="400000"/>
          </a:ln>
        </p:spPr>
        <p:txBody>
          <a:bodyPr lIns="548640" tIns="548640" rIns="548640" bIns="4286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just"/>
            <a:r>
              <a:rPr lang="en-US" sz="3600" noProof="1">
                <a:solidFill>
                  <a:schemeClr val="tx1"/>
                </a:solidFill>
                <a:latin typeface="Arial Narrow" panose="020B0606020202030204" pitchFamily="34" charset="0"/>
              </a:rPr>
              <a:t>Last time I applied, my application was denied.</a:t>
            </a: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9602FBAF-5CF9-4D38-8041-F5FE5D104D64}"/>
              </a:ext>
            </a:extLst>
          </p:cNvPr>
          <p:cNvSpPr/>
          <p:nvPr/>
        </p:nvSpPr>
        <p:spPr>
          <a:xfrm>
            <a:off x="10143503" y="6862615"/>
            <a:ext cx="1848183" cy="198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9" h="21261" extrusionOk="0">
                <a:moveTo>
                  <a:pt x="1524" y="14170"/>
                </a:moveTo>
                <a:cubicBezTo>
                  <a:pt x="714" y="12714"/>
                  <a:pt x="318" y="11091"/>
                  <a:pt x="373" y="9421"/>
                </a:cubicBezTo>
                <a:cubicBezTo>
                  <a:pt x="537" y="4432"/>
                  <a:pt x="4814" y="323"/>
                  <a:pt x="10173" y="18"/>
                </a:cubicBezTo>
                <a:cubicBezTo>
                  <a:pt x="16424" y="-339"/>
                  <a:pt x="21600" y="4443"/>
                  <a:pt x="21275" y="10245"/>
                </a:cubicBezTo>
                <a:cubicBezTo>
                  <a:pt x="20996" y="15211"/>
                  <a:pt x="16647" y="19223"/>
                  <a:pt x="11304" y="19443"/>
                </a:cubicBezTo>
                <a:cubicBezTo>
                  <a:pt x="9692" y="19511"/>
                  <a:pt x="8116" y="19237"/>
                  <a:pt x="6669" y="18652"/>
                </a:cubicBezTo>
                <a:cubicBezTo>
                  <a:pt x="5604" y="18222"/>
                  <a:pt x="4375" y="18331"/>
                  <a:pt x="3431" y="18964"/>
                </a:cubicBezTo>
                <a:lnTo>
                  <a:pt x="0" y="21261"/>
                </a:lnTo>
                <a:lnTo>
                  <a:pt x="1710" y="16521"/>
                </a:lnTo>
                <a:cubicBezTo>
                  <a:pt x="1990" y="15744"/>
                  <a:pt x="1927" y="14896"/>
                  <a:pt x="1524" y="14170"/>
                </a:cubicBezTo>
                <a:close/>
              </a:path>
            </a:pathLst>
          </a:custGeom>
          <a:solidFill>
            <a:schemeClr val="accent4"/>
          </a:solidFill>
          <a:ln w="63500">
            <a:solidFill>
              <a:srgbClr val="FFFFFF"/>
            </a:solidFill>
            <a:miter lim="400000"/>
          </a:ln>
        </p:spPr>
        <p:txBody>
          <a:bodyPr lIns="137160" tIns="42863" rIns="137160" bIns="10287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r>
              <a:rPr lang="en-US" sz="3600" noProof="1">
                <a:solidFill>
                  <a:schemeClr val="tx1"/>
                </a:solidFill>
                <a:latin typeface="Arial Narrow" panose="020B0606020202030204" pitchFamily="34" charset="0"/>
              </a:rPr>
              <a:t>TIME!</a:t>
            </a: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47B0324-47E9-4419-80D7-3973435D227E}"/>
              </a:ext>
            </a:extLst>
          </p:cNvPr>
          <p:cNvSpPr/>
          <p:nvPr/>
        </p:nvSpPr>
        <p:spPr>
          <a:xfrm>
            <a:off x="12562037" y="3002689"/>
            <a:ext cx="3960980" cy="312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46" h="20627" extrusionOk="0">
                <a:moveTo>
                  <a:pt x="11724" y="4667"/>
                </a:moveTo>
                <a:cubicBezTo>
                  <a:pt x="13358" y="4962"/>
                  <a:pt x="14868" y="5606"/>
                  <a:pt x="16134" y="6557"/>
                </a:cubicBezTo>
                <a:cubicBezTo>
                  <a:pt x="20028" y="9483"/>
                  <a:pt x="20434" y="14395"/>
                  <a:pt x="17066" y="17746"/>
                </a:cubicBezTo>
                <a:cubicBezTo>
                  <a:pt x="13658" y="21139"/>
                  <a:pt x="7591" y="21600"/>
                  <a:pt x="3506" y="18784"/>
                </a:cubicBezTo>
                <a:cubicBezTo>
                  <a:pt x="-461" y="16050"/>
                  <a:pt x="-1166" y="11135"/>
                  <a:pt x="1929" y="7704"/>
                </a:cubicBezTo>
                <a:cubicBezTo>
                  <a:pt x="2854" y="6679"/>
                  <a:pt x="4032" y="5867"/>
                  <a:pt x="5378" y="5313"/>
                </a:cubicBezTo>
                <a:cubicBezTo>
                  <a:pt x="6295" y="4936"/>
                  <a:pt x="6919" y="4194"/>
                  <a:pt x="6993" y="3342"/>
                </a:cubicBezTo>
                <a:lnTo>
                  <a:pt x="7284" y="0"/>
                </a:lnTo>
                <a:lnTo>
                  <a:pt x="9925" y="3592"/>
                </a:lnTo>
                <a:cubicBezTo>
                  <a:pt x="10327" y="4140"/>
                  <a:pt x="10974" y="4532"/>
                  <a:pt x="11724" y="4667"/>
                </a:cubicBezTo>
                <a:close/>
              </a:path>
            </a:pathLst>
          </a:custGeom>
          <a:solidFill>
            <a:schemeClr val="accent5"/>
          </a:solidFill>
          <a:ln w="63500">
            <a:solidFill>
              <a:srgbClr val="FFFFFF"/>
            </a:solidFill>
            <a:miter lim="400000"/>
          </a:ln>
        </p:spPr>
        <p:txBody>
          <a:bodyPr lIns="205740" tIns="42863" rIns="205740" bIns="308610"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The writing of the proposal intimidates me. </a:t>
            </a:r>
            <a:endParaRPr lang="en-US" sz="3600" noProof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C747F404-B9D1-4D87-A3A8-D527F4D64FBD}"/>
              </a:ext>
            </a:extLst>
          </p:cNvPr>
          <p:cNvSpPr/>
          <p:nvPr/>
        </p:nvSpPr>
        <p:spPr>
          <a:xfrm>
            <a:off x="7504535" y="3565603"/>
            <a:ext cx="3570432" cy="3527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6" y="20675"/>
                </a:moveTo>
                <a:cubicBezTo>
                  <a:pt x="15091" y="20101"/>
                  <a:pt x="15199" y="19467"/>
                  <a:pt x="15199" y="18842"/>
                </a:cubicBezTo>
                <a:cubicBezTo>
                  <a:pt x="15199" y="18696"/>
                  <a:pt x="15193" y="18553"/>
                  <a:pt x="15182" y="18414"/>
                </a:cubicBezTo>
                <a:cubicBezTo>
                  <a:pt x="15073" y="17097"/>
                  <a:pt x="14060" y="16095"/>
                  <a:pt x="12858" y="16095"/>
                </a:cubicBezTo>
                <a:lnTo>
                  <a:pt x="3257" y="16095"/>
                </a:lnTo>
                <a:cubicBezTo>
                  <a:pt x="1431" y="16095"/>
                  <a:pt x="0" y="14571"/>
                  <a:pt x="0" y="12627"/>
                </a:cubicBezTo>
                <a:lnTo>
                  <a:pt x="0" y="3485"/>
                </a:lnTo>
                <a:cubicBezTo>
                  <a:pt x="0" y="1530"/>
                  <a:pt x="1431" y="0"/>
                  <a:pt x="3257" y="0"/>
                </a:cubicBezTo>
                <a:lnTo>
                  <a:pt x="18575" y="0"/>
                </a:lnTo>
                <a:cubicBezTo>
                  <a:pt x="20328" y="0"/>
                  <a:pt x="21600" y="1466"/>
                  <a:pt x="21600" y="3485"/>
                </a:cubicBezTo>
                <a:lnTo>
                  <a:pt x="21600" y="12627"/>
                </a:lnTo>
                <a:cubicBezTo>
                  <a:pt x="21600" y="14637"/>
                  <a:pt x="20328" y="16095"/>
                  <a:pt x="18575" y="16095"/>
                </a:cubicBezTo>
                <a:lnTo>
                  <a:pt x="18575" y="16095"/>
                </a:lnTo>
                <a:cubicBezTo>
                  <a:pt x="18306" y="16095"/>
                  <a:pt x="18079" y="16320"/>
                  <a:pt x="18056" y="16615"/>
                </a:cubicBezTo>
                <a:cubicBezTo>
                  <a:pt x="17898" y="18526"/>
                  <a:pt x="16892" y="20225"/>
                  <a:pt x="15352" y="21131"/>
                </a:cubicBezTo>
                <a:lnTo>
                  <a:pt x="14555" y="21600"/>
                </a:lnTo>
                <a:lnTo>
                  <a:pt x="14886" y="20675"/>
                </a:lnTo>
                <a:close/>
              </a:path>
            </a:pathLst>
          </a:custGeom>
          <a:solidFill>
            <a:schemeClr val="accent5"/>
          </a:solidFill>
          <a:ln w="63500">
            <a:solidFill>
              <a:srgbClr val="FFFFFF"/>
            </a:solidFill>
            <a:miter lim="400000"/>
          </a:ln>
        </p:spPr>
        <p:txBody>
          <a:bodyPr lIns="308610" tIns="274320" rIns="308610" bIns="4286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just"/>
            <a:r>
              <a:rPr lang="en-US" sz="3000" dirty="0">
                <a:latin typeface="Arial Narrow" panose="020B0606020202030204" pitchFamily="34" charset="0"/>
              </a:rPr>
              <a:t>Due to the monetary limit, what I would like to purchase is over the limit. </a:t>
            </a:r>
            <a:endParaRPr lang="en-US" sz="3000" noProof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3B7A8CA5-BF86-43A3-B6B1-FF216AEFA570}"/>
              </a:ext>
            </a:extLst>
          </p:cNvPr>
          <p:cNvSpPr/>
          <p:nvPr/>
        </p:nvSpPr>
        <p:spPr>
          <a:xfrm>
            <a:off x="9372601" y="1402583"/>
            <a:ext cx="3222419" cy="231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42" y="3787"/>
                </a:moveTo>
                <a:cubicBezTo>
                  <a:pt x="14127" y="4480"/>
                  <a:pt x="13305" y="4868"/>
                  <a:pt x="12450" y="4868"/>
                </a:cubicBezTo>
                <a:lnTo>
                  <a:pt x="6503" y="4868"/>
                </a:lnTo>
                <a:cubicBezTo>
                  <a:pt x="2978" y="4868"/>
                  <a:pt x="0" y="8300"/>
                  <a:pt x="0" y="12363"/>
                </a:cubicBezTo>
                <a:lnTo>
                  <a:pt x="0" y="14347"/>
                </a:lnTo>
                <a:cubicBezTo>
                  <a:pt x="0" y="18346"/>
                  <a:pt x="2917" y="21600"/>
                  <a:pt x="6503" y="21600"/>
                </a:cubicBezTo>
                <a:lnTo>
                  <a:pt x="15071" y="21600"/>
                </a:lnTo>
                <a:cubicBezTo>
                  <a:pt x="18671" y="21600"/>
                  <a:pt x="21600" y="18346"/>
                  <a:pt x="21600" y="14347"/>
                </a:cubicBezTo>
                <a:lnTo>
                  <a:pt x="21600" y="12361"/>
                </a:lnTo>
                <a:cubicBezTo>
                  <a:pt x="21600" y="10021"/>
                  <a:pt x="20524" y="7991"/>
                  <a:pt x="19204" y="6652"/>
                </a:cubicBezTo>
                <a:cubicBezTo>
                  <a:pt x="18513" y="5951"/>
                  <a:pt x="18102" y="4948"/>
                  <a:pt x="18102" y="3879"/>
                </a:cubicBezTo>
                <a:lnTo>
                  <a:pt x="18102" y="0"/>
                </a:lnTo>
                <a:lnTo>
                  <a:pt x="14742" y="3787"/>
                </a:lnTo>
                <a:close/>
              </a:path>
            </a:pathLst>
          </a:custGeom>
          <a:solidFill>
            <a:schemeClr val="accent6"/>
          </a:solidFill>
          <a:ln w="63500">
            <a:solidFill>
              <a:srgbClr val="FFFFFF"/>
            </a:solidFill>
            <a:miter lim="400000"/>
          </a:ln>
        </p:spPr>
        <p:txBody>
          <a:bodyPr lIns="274320" tIns="42863" rIns="274320" bIns="102870"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I can't find the time to fill out all the paperwork and get my signatures. </a:t>
            </a:r>
            <a:endParaRPr lang="en-US" sz="2400" b="1" noProof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F5E3B6C0-A3AA-4AE0-B7A1-D737E41446CD}"/>
              </a:ext>
            </a:extLst>
          </p:cNvPr>
          <p:cNvSpPr/>
          <p:nvPr/>
        </p:nvSpPr>
        <p:spPr>
          <a:xfrm>
            <a:off x="994488" y="5651342"/>
            <a:ext cx="4939323" cy="429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08" y="17307"/>
                </a:moveTo>
                <a:cubicBezTo>
                  <a:pt x="7635" y="16937"/>
                  <a:pt x="8072" y="16732"/>
                  <a:pt x="8528" y="16732"/>
                </a:cubicBezTo>
                <a:lnTo>
                  <a:pt x="15098" y="16732"/>
                </a:lnTo>
                <a:cubicBezTo>
                  <a:pt x="18623" y="16732"/>
                  <a:pt x="21600" y="13300"/>
                  <a:pt x="21600" y="9238"/>
                </a:cubicBezTo>
                <a:lnTo>
                  <a:pt x="21600" y="7253"/>
                </a:lnTo>
                <a:cubicBezTo>
                  <a:pt x="21600" y="3253"/>
                  <a:pt x="18683" y="0"/>
                  <a:pt x="15098" y="0"/>
                </a:cubicBezTo>
                <a:lnTo>
                  <a:pt x="6528" y="0"/>
                </a:lnTo>
                <a:cubicBezTo>
                  <a:pt x="2928" y="0"/>
                  <a:pt x="0" y="3253"/>
                  <a:pt x="0" y="7253"/>
                </a:cubicBezTo>
                <a:lnTo>
                  <a:pt x="0" y="9238"/>
                </a:lnTo>
                <a:cubicBezTo>
                  <a:pt x="0" y="11815"/>
                  <a:pt x="1305" y="14018"/>
                  <a:pt x="2807" y="15335"/>
                </a:cubicBezTo>
                <a:cubicBezTo>
                  <a:pt x="3245" y="15720"/>
                  <a:pt x="3499" y="16328"/>
                  <a:pt x="3499" y="16970"/>
                </a:cubicBezTo>
                <a:lnTo>
                  <a:pt x="3499" y="21600"/>
                </a:lnTo>
                <a:lnTo>
                  <a:pt x="7308" y="17307"/>
                </a:lnTo>
                <a:close/>
              </a:path>
            </a:pathLst>
          </a:custGeom>
          <a:solidFill>
            <a:schemeClr val="accent4"/>
          </a:solidFill>
          <a:ln w="63500">
            <a:solidFill>
              <a:srgbClr val="FFFFFF"/>
            </a:solidFill>
            <a:miter lim="400000"/>
          </a:ln>
        </p:spPr>
        <p:txBody>
          <a:bodyPr lIns="308610" tIns="308610" rIns="308610" bIns="4286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just"/>
            <a:r>
              <a:rPr lang="en-US" sz="3000" dirty="0">
                <a:latin typeface="Arial Narrow" panose="020B0606020202030204" pitchFamily="34" charset="0"/>
              </a:rPr>
              <a:t>  The grant application is </a:t>
            </a:r>
          </a:p>
          <a:p>
            <a:pPr algn="just"/>
            <a:r>
              <a:rPr lang="en-US" sz="3000" dirty="0">
                <a:latin typeface="Arial Narrow" panose="020B0606020202030204" pitchFamily="34" charset="0"/>
              </a:rPr>
              <a:t>due during a very busy time</a:t>
            </a:r>
          </a:p>
          <a:p>
            <a:pPr algn="just"/>
            <a:r>
              <a:rPr lang="en-US" sz="3000" dirty="0">
                <a:latin typeface="Arial Narrow" panose="020B0606020202030204" pitchFamily="34" charset="0"/>
              </a:rPr>
              <a:t> in the semester for me, and I haven't come up with an idea that I think will get funded. </a:t>
            </a:r>
            <a:endParaRPr lang="en-US" sz="30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A0A37AA5-3F5C-4828-9199-E35FB8706704}"/>
              </a:ext>
            </a:extLst>
          </p:cNvPr>
          <p:cNvSpPr/>
          <p:nvPr/>
        </p:nvSpPr>
        <p:spPr>
          <a:xfrm>
            <a:off x="4000501" y="3002689"/>
            <a:ext cx="2907533" cy="264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11" y="5470"/>
                </a:moveTo>
                <a:lnTo>
                  <a:pt x="20036" y="5470"/>
                </a:lnTo>
                <a:cubicBezTo>
                  <a:pt x="20897" y="5470"/>
                  <a:pt x="21600" y="6239"/>
                  <a:pt x="21600" y="7176"/>
                </a:cubicBezTo>
                <a:lnTo>
                  <a:pt x="21600" y="19925"/>
                </a:lnTo>
                <a:cubicBezTo>
                  <a:pt x="21600" y="20849"/>
                  <a:pt x="20899" y="21600"/>
                  <a:pt x="20036" y="21600"/>
                </a:cubicBezTo>
                <a:lnTo>
                  <a:pt x="1332" y="21600"/>
                </a:lnTo>
                <a:cubicBezTo>
                  <a:pt x="522" y="21600"/>
                  <a:pt x="0" y="20942"/>
                  <a:pt x="0" y="19925"/>
                </a:cubicBezTo>
                <a:lnTo>
                  <a:pt x="0" y="7175"/>
                </a:lnTo>
                <a:cubicBezTo>
                  <a:pt x="0" y="6138"/>
                  <a:pt x="524" y="5470"/>
                  <a:pt x="1332" y="5470"/>
                </a:cubicBezTo>
                <a:lnTo>
                  <a:pt x="1332" y="5470"/>
                </a:lnTo>
                <a:cubicBezTo>
                  <a:pt x="1697" y="5470"/>
                  <a:pt x="1993" y="5147"/>
                  <a:pt x="1993" y="4749"/>
                </a:cubicBezTo>
                <a:lnTo>
                  <a:pt x="1993" y="0"/>
                </a:lnTo>
                <a:lnTo>
                  <a:pt x="5534" y="3963"/>
                </a:lnTo>
                <a:cubicBezTo>
                  <a:pt x="6397" y="4927"/>
                  <a:pt x="7578" y="5470"/>
                  <a:pt x="8811" y="5470"/>
                </a:cubicBezTo>
                <a:close/>
              </a:path>
            </a:pathLst>
          </a:custGeom>
          <a:solidFill>
            <a:schemeClr val="accent3"/>
          </a:solidFill>
          <a:ln w="63500">
            <a:solidFill>
              <a:srgbClr val="FFFFFF"/>
            </a:solidFill>
            <a:miter lim="400000"/>
          </a:ln>
        </p:spPr>
        <p:txBody>
          <a:bodyPr lIns="42863" tIns="42863" rIns="42863" bIns="102870"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r>
              <a:rPr lang="en-US" sz="4200" noProof="1">
                <a:solidFill>
                  <a:schemeClr val="tx1"/>
                </a:solidFill>
                <a:latin typeface="Arial Narrow" panose="020B0606020202030204" pitchFamily="34" charset="0"/>
              </a:rPr>
              <a:t>Seems like a complicated process</a:t>
            </a:r>
            <a:r>
              <a:rPr lang="en-US" sz="3000" noProof="1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8422"/>
            <a:ext cx="18288000" cy="1107867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/>
          <a:p>
            <a:pPr defTabSz="1371189"/>
            <a:endParaRPr lang="en-US" sz="6599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1" y="1"/>
            <a:ext cx="3160706" cy="26912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599" y="258893"/>
            <a:ext cx="13272479" cy="969496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Survey Results – “What did you not apply?”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A0A37AA5-3F5C-4828-9199-E35FB8706704}"/>
              </a:ext>
            </a:extLst>
          </p:cNvPr>
          <p:cNvSpPr/>
          <p:nvPr/>
        </p:nvSpPr>
        <p:spPr>
          <a:xfrm>
            <a:off x="6713669" y="6473393"/>
            <a:ext cx="2907533" cy="264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11" y="5470"/>
                </a:moveTo>
                <a:lnTo>
                  <a:pt x="20036" y="5470"/>
                </a:lnTo>
                <a:cubicBezTo>
                  <a:pt x="20897" y="5470"/>
                  <a:pt x="21600" y="6239"/>
                  <a:pt x="21600" y="7176"/>
                </a:cubicBezTo>
                <a:lnTo>
                  <a:pt x="21600" y="19925"/>
                </a:lnTo>
                <a:cubicBezTo>
                  <a:pt x="21600" y="20849"/>
                  <a:pt x="20899" y="21600"/>
                  <a:pt x="20036" y="21600"/>
                </a:cubicBezTo>
                <a:lnTo>
                  <a:pt x="1332" y="21600"/>
                </a:lnTo>
                <a:cubicBezTo>
                  <a:pt x="522" y="21600"/>
                  <a:pt x="0" y="20942"/>
                  <a:pt x="0" y="19925"/>
                </a:cubicBezTo>
                <a:lnTo>
                  <a:pt x="0" y="7175"/>
                </a:lnTo>
                <a:cubicBezTo>
                  <a:pt x="0" y="6138"/>
                  <a:pt x="524" y="5470"/>
                  <a:pt x="1332" y="5470"/>
                </a:cubicBezTo>
                <a:lnTo>
                  <a:pt x="1332" y="5470"/>
                </a:lnTo>
                <a:cubicBezTo>
                  <a:pt x="1697" y="5470"/>
                  <a:pt x="1993" y="5147"/>
                  <a:pt x="1993" y="4749"/>
                </a:cubicBezTo>
                <a:lnTo>
                  <a:pt x="1993" y="0"/>
                </a:lnTo>
                <a:lnTo>
                  <a:pt x="5534" y="3963"/>
                </a:lnTo>
                <a:cubicBezTo>
                  <a:pt x="6397" y="4927"/>
                  <a:pt x="7578" y="5470"/>
                  <a:pt x="8811" y="5470"/>
                </a:cubicBezTo>
                <a:close/>
              </a:path>
            </a:pathLst>
          </a:custGeom>
          <a:solidFill>
            <a:schemeClr val="accent3"/>
          </a:solidFill>
          <a:ln w="63500">
            <a:solidFill>
              <a:srgbClr val="FFFFFF"/>
            </a:solidFill>
            <a:miter lim="400000"/>
          </a:ln>
        </p:spPr>
        <p:txBody>
          <a:bodyPr lIns="42863" tIns="42863" rIns="42863" bIns="102870"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r>
              <a:rPr lang="en-US" sz="4200" noProof="1">
                <a:solidFill>
                  <a:schemeClr val="tx1"/>
                </a:solidFill>
                <a:latin typeface="Arial Narrow" panose="020B0606020202030204" pitchFamily="34" charset="0"/>
              </a:rPr>
              <a:t>Bad time of school year  - too busy!</a:t>
            </a:r>
            <a:endParaRPr lang="en-US" sz="3000" noProof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147B0324-47E9-4419-80D7-3973435D227E}"/>
              </a:ext>
            </a:extLst>
          </p:cNvPr>
          <p:cNvSpPr/>
          <p:nvPr/>
        </p:nvSpPr>
        <p:spPr>
          <a:xfrm>
            <a:off x="241999" y="1658002"/>
            <a:ext cx="3960980" cy="312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46" h="20627" extrusionOk="0">
                <a:moveTo>
                  <a:pt x="11724" y="4667"/>
                </a:moveTo>
                <a:cubicBezTo>
                  <a:pt x="13358" y="4962"/>
                  <a:pt x="14868" y="5606"/>
                  <a:pt x="16134" y="6557"/>
                </a:cubicBezTo>
                <a:cubicBezTo>
                  <a:pt x="20028" y="9483"/>
                  <a:pt x="20434" y="14395"/>
                  <a:pt x="17066" y="17746"/>
                </a:cubicBezTo>
                <a:cubicBezTo>
                  <a:pt x="13658" y="21139"/>
                  <a:pt x="7591" y="21600"/>
                  <a:pt x="3506" y="18784"/>
                </a:cubicBezTo>
                <a:cubicBezTo>
                  <a:pt x="-461" y="16050"/>
                  <a:pt x="-1166" y="11135"/>
                  <a:pt x="1929" y="7704"/>
                </a:cubicBezTo>
                <a:cubicBezTo>
                  <a:pt x="2854" y="6679"/>
                  <a:pt x="4032" y="5867"/>
                  <a:pt x="5378" y="5313"/>
                </a:cubicBezTo>
                <a:cubicBezTo>
                  <a:pt x="6295" y="4936"/>
                  <a:pt x="6919" y="4194"/>
                  <a:pt x="6993" y="3342"/>
                </a:cubicBezTo>
                <a:lnTo>
                  <a:pt x="7284" y="0"/>
                </a:lnTo>
                <a:lnTo>
                  <a:pt x="9925" y="3592"/>
                </a:lnTo>
                <a:cubicBezTo>
                  <a:pt x="10327" y="4140"/>
                  <a:pt x="10974" y="4532"/>
                  <a:pt x="11724" y="4667"/>
                </a:cubicBezTo>
                <a:close/>
              </a:path>
            </a:pathLst>
          </a:custGeom>
          <a:solidFill>
            <a:schemeClr val="accent5"/>
          </a:solidFill>
          <a:ln w="63500">
            <a:solidFill>
              <a:srgbClr val="FFFFFF"/>
            </a:solidFill>
            <a:miter lim="400000"/>
          </a:ln>
        </p:spPr>
        <p:txBody>
          <a:bodyPr lIns="205740" tIns="42863" rIns="205740" bIns="308610" anchor="b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r>
              <a:rPr lang="en-US" sz="3600" noProof="1">
                <a:solidFill>
                  <a:schemeClr val="tx1"/>
                </a:solidFill>
                <a:latin typeface="Arial Narrow" panose="020B0606020202030204" pitchFamily="34" charset="0"/>
              </a:rPr>
              <a:t>Too restrictive.  Maybe loosen guidelines.</a:t>
            </a:r>
          </a:p>
        </p:txBody>
      </p:sp>
    </p:spTree>
    <p:extLst>
      <p:ext uri="{BB962C8B-B14F-4D97-AF65-F5344CB8AC3E}">
        <p14:creationId xmlns:p14="http://schemas.microsoft.com/office/powerpoint/2010/main" val="8785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0" y="248422"/>
            <a:ext cx="18288000" cy="1107867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defTabSz="1371189"/>
            <a:endParaRPr lang="en-US" sz="6599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1" y="1"/>
            <a:ext cx="3160706" cy="269122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28599" y="258893"/>
            <a:ext cx="13272479" cy="1154162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Problems and Solutions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2057401"/>
            <a:ext cx="16002000" cy="96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ahnschrift SemiBold Condensed" panose="020B0502040204020203" pitchFamily="34" charset="0"/>
                <a:cs typeface="Arial" panose="020B0604020202020204" pitchFamily="34" charset="0"/>
              </a:rPr>
              <a:t>Largest obstacles for not submitting an application: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5400" dirty="0">
                <a:latin typeface="Bahnschrift SemiBold Condensed" panose="020B0502040204020203" pitchFamily="34" charset="0"/>
                <a:cs typeface="Arial" panose="020B0604020202020204" pitchFamily="34" charset="0"/>
              </a:rPr>
              <a:t>Time – lack of time, too busy, timing of application process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5400" dirty="0">
                <a:latin typeface="Bahnschrift SemiBold Condensed" panose="020B0502040204020203" pitchFamily="34" charset="0"/>
                <a:cs typeface="Arial" panose="020B0604020202020204" pitchFamily="34" charset="0"/>
              </a:rPr>
              <a:t>Intimidating – process too complicated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5400" dirty="0">
                <a:latin typeface="Bahnschrift SemiBold Condensed" panose="020B0502040204020203" pitchFamily="34" charset="0"/>
                <a:cs typeface="Arial" panose="020B0604020202020204" pitchFamily="34" charset="0"/>
              </a:rPr>
              <a:t>Grant amount too low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5400" dirty="0">
                <a:latin typeface="Bahnschrift SemiBold Condensed" panose="020B0502040204020203" pitchFamily="34" charset="0"/>
                <a:cs typeface="Arial" panose="020B0604020202020204" pitchFamily="34" charset="0"/>
              </a:rPr>
              <a:t>Previous denial of application</a:t>
            </a:r>
          </a:p>
          <a:p>
            <a:pPr marL="685800" indent="-685800">
              <a:buFont typeface="+mj-lt"/>
              <a:buAutoNum type="arabicPeriod"/>
            </a:pPr>
            <a:endParaRPr lang="en-US" sz="5400" dirty="0"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latin typeface="Bahnschrift SemiBold Condensed" panose="020B0502040204020203" pitchFamily="34" charset="0"/>
                <a:cs typeface="Arial" panose="020B0604020202020204" pitchFamily="34" charset="0"/>
              </a:rPr>
              <a:t>Immediate Solutions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5400" dirty="0">
                <a:latin typeface="Bahnschrift SemiBold Condensed" panose="020B0502040204020203" pitchFamily="34" charset="0"/>
                <a:cs typeface="Arial" panose="020B0604020202020204" pitchFamily="34" charset="0"/>
              </a:rPr>
              <a:t>Changed timing of process to Fall (from Spring)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5400" dirty="0">
                <a:latin typeface="Bahnschrift SemiBold Condensed" panose="020B0502040204020203" pitchFamily="34" charset="0"/>
                <a:cs typeface="Arial" panose="020B0604020202020204" pitchFamily="34" charset="0"/>
              </a:rPr>
              <a:t>Do a test mega grant – Hawk Hunt</a:t>
            </a:r>
          </a:p>
          <a:p>
            <a:endParaRPr lang="en-US" sz="5400" dirty="0"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marL="685800" indent="-685800">
              <a:buFont typeface="+mj-lt"/>
              <a:buAutoNum type="arabicPeriod"/>
            </a:pPr>
            <a:endParaRPr lang="en-US" sz="2700" dirty="0"/>
          </a:p>
          <a:p>
            <a:endParaRPr lang="en-US" sz="2700" dirty="0"/>
          </a:p>
          <a:p>
            <a:pPr marL="685800" indent="-685800">
              <a:buFont typeface="+mj-lt"/>
              <a:buAutoNum type="arabicPeriod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8662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973</Words>
  <Application>Microsoft Office PowerPoint</Application>
  <PresentationFormat>Custom</PresentationFormat>
  <Paragraphs>214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Linux Biolinum</vt:lpstr>
      <vt:lpstr>Arial Narrow</vt:lpstr>
      <vt:lpstr>Bahnschrift SemiBold</vt:lpstr>
      <vt:lpstr>Glacial Indifference Bold</vt:lpstr>
      <vt:lpstr>Wingdings</vt:lpstr>
      <vt:lpstr>Montserrat Light</vt:lpstr>
      <vt:lpstr>Montserrat Light Bold</vt:lpstr>
      <vt:lpstr>Arial</vt:lpstr>
      <vt:lpstr>Lazydog</vt:lpstr>
      <vt:lpstr>Calibri</vt:lpstr>
      <vt:lpstr>Poppins</vt:lpstr>
      <vt:lpstr>Canva Student Font</vt:lpstr>
      <vt:lpstr>Bahnschrift SemiBold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Grants Program</vt:lpstr>
      <vt:lpstr>Dallas ISD and Funding Trends</vt:lpstr>
      <vt:lpstr>Types of Foundation-funded Grants</vt:lpstr>
      <vt:lpstr>Discretionary Grants</vt:lpstr>
      <vt:lpstr>Partner Agency Rules of Engagement</vt:lpstr>
      <vt:lpstr>Success Requires Solid Documentation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TAKE OUR MONEY - PRESENTATION DRAFT - 22 TEFN</dc:title>
  <dc:creator>Randy Lewallyn</dc:creator>
  <cp:lastModifiedBy>Randy Lewallyn</cp:lastModifiedBy>
  <cp:revision>13</cp:revision>
  <dcterms:created xsi:type="dcterms:W3CDTF">2006-08-16T00:00:00Z</dcterms:created>
  <dcterms:modified xsi:type="dcterms:W3CDTF">2022-04-06T12:50:20Z</dcterms:modified>
  <dc:identifier>DAE8AhZN4MQ</dc:identifier>
</cp:coreProperties>
</file>