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1" r:id="rId9"/>
    <p:sldId id="263" r:id="rId10"/>
    <p:sldId id="265" r:id="rId11"/>
    <p:sldId id="272" r:id="rId12"/>
    <p:sldId id="268" r:id="rId13"/>
    <p:sldId id="264" r:id="rId14"/>
    <p:sldId id="266" r:id="rId15"/>
    <p:sldId id="267" r:id="rId16"/>
    <p:sldId id="269" r:id="rId17"/>
    <p:sldId id="270" r:id="rId18"/>
    <p:sldId id="273" r:id="rId19"/>
    <p:sldId id="274" r:id="rId20"/>
    <p:sldId id="277" r:id="rId21"/>
    <p:sldId id="278" r:id="rId22"/>
    <p:sldId id="279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 Bethany" userId="e65d537123b7d8e3" providerId="LiveId" clId="{3BD676EE-CD12-4314-B39E-3DA579942FE6}"/>
    <pc:docChg chg="modSld">
      <pc:chgData name="Maya Bethany" userId="e65d537123b7d8e3" providerId="LiveId" clId="{3BD676EE-CD12-4314-B39E-3DA579942FE6}" dt="2022-03-30T17:09:16.383" v="112" actId="20577"/>
      <pc:docMkLst>
        <pc:docMk/>
      </pc:docMkLst>
      <pc:sldChg chg="modSp mod">
        <pc:chgData name="Maya Bethany" userId="e65d537123b7d8e3" providerId="LiveId" clId="{3BD676EE-CD12-4314-B39E-3DA579942FE6}" dt="2022-03-30T17:09:16.383" v="112" actId="20577"/>
        <pc:sldMkLst>
          <pc:docMk/>
          <pc:sldMk cId="1074434952" sldId="256"/>
        </pc:sldMkLst>
        <pc:spChg chg="mod">
          <ac:chgData name="Maya Bethany" userId="e65d537123b7d8e3" providerId="LiveId" clId="{3BD676EE-CD12-4314-B39E-3DA579942FE6}" dt="2022-03-30T17:09:16.383" v="112" actId="20577"/>
          <ac:spMkLst>
            <pc:docMk/>
            <pc:sldMk cId="1074434952" sldId="256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98DAF-891A-4EC0-9C82-CF83CE61307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EB41F-A88D-40AA-AE99-A727AD4B9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84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nonprofits yes, but when it comes to branding, approach it like any other company  or business.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EB41F-A88D-40AA-AE99-A727AD4B99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for nonprofits</a:t>
            </a:r>
            <a:r>
              <a:rPr lang="en-US" baseline="0" dirty="0"/>
              <a:t> give you free ad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EB41F-A88D-40AA-AE99-A727AD4B99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5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“Speak Human on the Internet” Let your social media profiles</a:t>
            </a:r>
            <a:r>
              <a:rPr lang="en-US" baseline="0" dirty="0"/>
              <a:t> reflect your brand and the “personality” of your organization.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EB41F-A88D-40AA-AE99-A727AD4B99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EB41F-A88D-40AA-AE99-A727AD4B99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2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Images, diversity of who we are and who we serve. Tell me some traits you would use for</a:t>
            </a:r>
            <a:r>
              <a:rPr lang="en-US" baseline="0" dirty="0"/>
              <a:t> your education foundation?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EB41F-A88D-40AA-AE99-A727AD4B99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6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</a:t>
            </a:r>
            <a:r>
              <a:rPr lang="en-US" baseline="0" dirty="0"/>
              <a:t> you know what your brand represents and “who” you are, where can you be found? What fits best for your organization and available time? If I google you and you don’t come up, you don’t exist. Many of you do not have Twitter. Does your district?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EB41F-A88D-40AA-AE99-A727AD4B99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73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Presentation is all in blue and white, subliminal 1 in 3 Foundation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EB41F-A88D-40AA-AE99-A727AD4B99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67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#TBT</a:t>
            </a:r>
            <a:r>
              <a:rPr lang="en-US" baseline="0" dirty="0"/>
              <a:t> To your grant patrol or gala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EB41F-A88D-40AA-AE99-A727AD4B99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4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Galentine’s</a:t>
            </a:r>
            <a:r>
              <a:rPr lang="en-US" dirty="0"/>
              <a:t> National GFs Day, Branded in our colors.</a:t>
            </a:r>
            <a:r>
              <a:rPr lang="en-US" baseline="0" dirty="0"/>
              <a:t> Consider </a:t>
            </a:r>
            <a:r>
              <a:rPr lang="en-US" dirty="0"/>
              <a:t>International</a:t>
            </a:r>
            <a:r>
              <a:rPr lang="en-US" baseline="0" dirty="0"/>
              <a:t> Dog Day-Spotlight Service Dogs in your District or a grant for animals (K9 Grant)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EB41F-A88D-40AA-AE99-A727AD4B99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74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Purple</a:t>
            </a:r>
            <a:r>
              <a:rPr lang="en-US" baseline="0" dirty="0"/>
              <a:t> for DV Awareness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EB41F-A88D-40AA-AE99-A727AD4B99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F191-FCBB-4EDC-A0FC-AAE443E5C11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794E-D5BD-439B-B77F-E5508E3B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F191-FCBB-4EDC-A0FC-AAE443E5C11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794E-D5BD-439B-B77F-E5508E3B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F191-FCBB-4EDC-A0FC-AAE443E5C11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794E-D5BD-439B-B77F-E5508E3B81E5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F191-FCBB-4EDC-A0FC-AAE443E5C11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794E-D5BD-439B-B77F-E5508E3B81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F191-FCBB-4EDC-A0FC-AAE443E5C11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794E-D5BD-439B-B77F-E5508E3B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F191-FCBB-4EDC-A0FC-AAE443E5C11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794E-D5BD-439B-B77F-E5508E3B81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F191-FCBB-4EDC-A0FC-AAE443E5C11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794E-D5BD-439B-B77F-E5508E3B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F191-FCBB-4EDC-A0FC-AAE443E5C11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794E-D5BD-439B-B77F-E5508E3B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F191-FCBB-4EDC-A0FC-AAE443E5C11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794E-D5BD-439B-B77F-E5508E3B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F191-FCBB-4EDC-A0FC-AAE443E5C11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794E-D5BD-439B-B77F-E5508E3B81E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F191-FCBB-4EDC-A0FC-AAE443E5C11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794E-D5BD-439B-B77F-E5508E3B81E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52CF191-FCBB-4EDC-A0FC-AAE443E5C11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66794E-D5BD-439B-B77F-E5508E3B81E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“Hey Guys!”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7300" dirty="0"/>
              <a:t>Wow Them With an Impressive Social Media Presence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791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TEFN Annual Conference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Monday</a:t>
            </a:r>
            <a:r>
              <a:rPr lang="en-US">
                <a:solidFill>
                  <a:schemeClr val="bg2">
                    <a:lumMod val="50000"/>
                  </a:schemeClr>
                </a:solidFill>
              </a:rPr>
              <a:t>, April 5, 2022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34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err="1"/>
              <a:t>Socialnomics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51831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04950"/>
            <a:ext cx="6553200" cy="4914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Plan of Action</a:t>
            </a:r>
          </a:p>
        </p:txBody>
      </p:sp>
    </p:spTree>
    <p:extLst>
      <p:ext uri="{BB962C8B-B14F-4D97-AF65-F5344CB8AC3E}">
        <p14:creationId xmlns:p14="http://schemas.microsoft.com/office/powerpoint/2010/main" val="2368128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Brand Consistency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Your Brand Colors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Your Event Colors (Consistent with Brand or Theme)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Theme of Your Logo (Star, Crown, Apple)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Do’s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786704"/>
            <a:ext cx="2438400" cy="1723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690511"/>
            <a:ext cx="2977080" cy="18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27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Create a Social Media Calendar</a:t>
            </a:r>
          </a:p>
          <a:p>
            <a:pPr marL="0" indent="0">
              <a:buNone/>
            </a:pPr>
            <a:r>
              <a:rPr lang="en-US" dirty="0"/>
              <a:t>	-Foundation Events</a:t>
            </a:r>
          </a:p>
          <a:p>
            <a:pPr marL="0" indent="0">
              <a:buNone/>
            </a:pPr>
            <a:r>
              <a:rPr lang="en-US" dirty="0"/>
              <a:t>	-Holidays</a:t>
            </a:r>
          </a:p>
          <a:p>
            <a:pPr marL="0" indent="0">
              <a:buNone/>
            </a:pPr>
            <a:r>
              <a:rPr lang="en-US" dirty="0"/>
              <a:t>	-School District Events</a:t>
            </a:r>
          </a:p>
          <a:p>
            <a:pPr marL="0" indent="0">
              <a:buNone/>
            </a:pPr>
            <a:r>
              <a:rPr lang="en-US" dirty="0"/>
              <a:t>	-”Quirky Days”</a:t>
            </a:r>
          </a:p>
          <a:p>
            <a:pPr marL="0" indent="0">
              <a:buNone/>
            </a:pPr>
            <a:r>
              <a:rPr lang="en-US" dirty="0"/>
              <a:t>	-Hashtag Days (#</a:t>
            </a:r>
            <a:r>
              <a:rPr lang="en-US" dirty="0" err="1"/>
              <a:t>MondayMotivation</a:t>
            </a:r>
            <a:r>
              <a:rPr lang="en-US" dirty="0"/>
              <a:t>, #TBT)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Do’s</a:t>
            </a:r>
          </a:p>
        </p:txBody>
      </p:sp>
    </p:spTree>
    <p:extLst>
      <p:ext uri="{BB962C8B-B14F-4D97-AF65-F5344CB8AC3E}">
        <p14:creationId xmlns:p14="http://schemas.microsoft.com/office/powerpoint/2010/main" val="1159707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4831714" cy="34512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03253"/>
            <a:ext cx="32004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38601"/>
            <a:ext cx="4800600" cy="259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36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438400"/>
            <a:ext cx="7408333" cy="345069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800" dirty="0"/>
              <a:t>Schedule Your Posts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	Facebook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	Hootsuite</a:t>
            </a:r>
          </a:p>
          <a:p>
            <a:pPr marL="301943" lvl="1" indent="0">
              <a:buNone/>
            </a:pPr>
            <a:endParaRPr lang="en-US" sz="2800" dirty="0"/>
          </a:p>
          <a:p>
            <a:pPr marL="0" lvl="1" indent="0">
              <a:buNone/>
            </a:pPr>
            <a:r>
              <a:rPr lang="en-US" sz="2800" dirty="0"/>
              <a:t>Graphically Challenged?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	</a:t>
            </a:r>
            <a:r>
              <a:rPr lang="en-US" sz="2800" dirty="0" err="1"/>
              <a:t>Canva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	Adobe Spark (for Educators)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“Never Enough Time”</a:t>
            </a:r>
          </a:p>
        </p:txBody>
      </p:sp>
    </p:spTree>
    <p:extLst>
      <p:ext uri="{BB962C8B-B14F-4D97-AF65-F5344CB8AC3E}">
        <p14:creationId xmlns:p14="http://schemas.microsoft.com/office/powerpoint/2010/main" val="783203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Profile Pictures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Page Headers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Create an Event Page (Facebook)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Event Promotions</a:t>
            </a:r>
          </a:p>
        </p:txBody>
      </p:sp>
    </p:spTree>
    <p:extLst>
      <p:ext uri="{BB962C8B-B14F-4D97-AF65-F5344CB8AC3E}">
        <p14:creationId xmlns:p14="http://schemas.microsoft.com/office/powerpoint/2010/main" val="1140289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5916"/>
            <a:ext cx="5825865" cy="2156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42" y="4953000"/>
            <a:ext cx="45720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0" y="2590800"/>
            <a:ext cx="4466464" cy="2274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41" y="2590800"/>
            <a:ext cx="4044335" cy="227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97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Ads can reach a broader audience than your followers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“Create Audience” then choose “Custom Audience”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Custom Audiences allows advertisers to target those who have already expressed interest in their business.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Upload Contacts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Target a specific profession, gender, age group, location with your 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Select length of promotion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&amp; Campaigns</a:t>
            </a:r>
          </a:p>
        </p:txBody>
      </p:sp>
    </p:spTree>
    <p:extLst>
      <p:ext uri="{BB962C8B-B14F-4D97-AF65-F5344CB8AC3E}">
        <p14:creationId xmlns:p14="http://schemas.microsoft.com/office/powerpoint/2010/main" val="3166326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Prioritize Your Posts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Don’t bury Event &amp; Program Announcements under other posts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Times to Schedule Posts</a:t>
            </a:r>
          </a:p>
        </p:txBody>
      </p:sp>
    </p:spTree>
    <p:extLst>
      <p:ext uri="{BB962C8B-B14F-4D97-AF65-F5344CB8AC3E}">
        <p14:creationId xmlns:p14="http://schemas.microsoft.com/office/powerpoint/2010/main" val="188680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“Your brand is what other people say about you when you’re not in the room.”--Jeff Bezos, Amazon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Brand’s Social Media Profiles</a:t>
            </a:r>
          </a:p>
        </p:txBody>
      </p:sp>
    </p:spTree>
    <p:extLst>
      <p:ext uri="{BB962C8B-B14F-4D97-AF65-F5344CB8AC3E}">
        <p14:creationId xmlns:p14="http://schemas.microsoft.com/office/powerpoint/2010/main" val="3706870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Facebook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Best times to post to Facebook: </a:t>
            </a:r>
            <a:r>
              <a:rPr lang="en-US" b="1" dirty="0"/>
              <a:t>Wednesday at 11 a.m. and 1 p.m.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Best day: </a:t>
            </a:r>
            <a:r>
              <a:rPr lang="en-US" b="1" dirty="0"/>
              <a:t>Wednesday</a:t>
            </a:r>
            <a:r>
              <a:rPr lang="en-US" dirty="0"/>
              <a:t> is the best day to post on Facebook.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Most consistent engagement:</a:t>
            </a:r>
            <a:r>
              <a:rPr lang="en-US" b="1" dirty="0"/>
              <a:t> Weekdays from 9 a.m.–3 p.m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Worst day:</a:t>
            </a:r>
            <a:r>
              <a:rPr lang="en-US" b="1" dirty="0"/>
              <a:t> Sunday</a:t>
            </a:r>
            <a:r>
              <a:rPr lang="en-US" dirty="0"/>
              <a:t> has the least amount of engagement for Facebook during the week.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Lowest engagement: </a:t>
            </a:r>
            <a:r>
              <a:rPr lang="en-US" b="1" dirty="0"/>
              <a:t>Early mornings and evenings,</a:t>
            </a:r>
            <a:r>
              <a:rPr lang="en-US" dirty="0"/>
              <a:t> </a:t>
            </a:r>
            <a:r>
              <a:rPr lang="en-US" b="1" dirty="0"/>
              <a:t>before 7 a.m. and after 5 p.m.</a:t>
            </a:r>
            <a:r>
              <a:rPr lang="en-US" dirty="0"/>
              <a:t> have the least amount of engagement per day.</a:t>
            </a:r>
          </a:p>
          <a:p>
            <a:pPr marL="0" indent="0" algn="r">
              <a:buNone/>
            </a:pPr>
            <a:r>
              <a:rPr lang="en-US" sz="1600" dirty="0"/>
              <a:t>Sproutsocial.com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Times to Schedule Posts</a:t>
            </a:r>
          </a:p>
        </p:txBody>
      </p:sp>
    </p:spTree>
    <p:extLst>
      <p:ext uri="{BB962C8B-B14F-4D97-AF65-F5344CB8AC3E}">
        <p14:creationId xmlns:p14="http://schemas.microsoft.com/office/powerpoint/2010/main" val="2556147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Twitter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Best times to post on Twitter: </a:t>
            </a:r>
            <a:r>
              <a:rPr lang="en-US" sz="2000" b="1" dirty="0"/>
              <a:t>Wednesday at 9 a.m.</a:t>
            </a:r>
            <a:r>
              <a:rPr lang="en-US" sz="2000" dirty="0"/>
              <a:t> and </a:t>
            </a:r>
            <a:r>
              <a:rPr lang="en-US" sz="2000" b="1" dirty="0"/>
              <a:t>Friday at 9 a.m.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Best days: </a:t>
            </a:r>
            <a:r>
              <a:rPr lang="en-US" sz="2000" b="1" dirty="0"/>
              <a:t>Tuesday</a:t>
            </a:r>
            <a:r>
              <a:rPr lang="en-US" sz="2000" dirty="0"/>
              <a:t> and </a:t>
            </a:r>
            <a:r>
              <a:rPr lang="en-US" sz="2000" b="1" dirty="0"/>
              <a:t>Wednesday</a:t>
            </a:r>
            <a:r>
              <a:rPr lang="en-US" sz="2000" dirty="0"/>
              <a:t> are the best days to post on Twitter.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Most consistent engagement: </a:t>
            </a:r>
            <a:r>
              <a:rPr lang="en-US" sz="2000" b="1" dirty="0"/>
              <a:t>Monday through Friday from 8 a.m.–4 p.m.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Worst day: </a:t>
            </a:r>
            <a:r>
              <a:rPr lang="en-US" sz="2000" b="1" dirty="0"/>
              <a:t>Saturday</a:t>
            </a:r>
            <a:r>
              <a:rPr lang="en-US" sz="2000" dirty="0"/>
              <a:t> gets the least engagement.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Lowest engagement: Occurs </a:t>
            </a:r>
            <a:r>
              <a:rPr lang="en-US" sz="2000" b="1" dirty="0"/>
              <a:t>every day from 10 </a:t>
            </a:r>
            <a:r>
              <a:rPr lang="en-US" sz="2000" b="1" dirty="0" err="1"/>
              <a:t>p.m</a:t>
            </a:r>
            <a:r>
              <a:rPr lang="en-US" sz="2000" b="1" dirty="0"/>
              <a:t>–4 a.m.</a:t>
            </a:r>
            <a:endParaRPr lang="en-US" sz="2000" dirty="0"/>
          </a:p>
          <a:p>
            <a:pPr marL="0" indent="0" algn="r">
              <a:buNone/>
            </a:pPr>
            <a:r>
              <a:rPr lang="en-US" sz="1100" dirty="0"/>
              <a:t>Sproutsocial.com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Times to Schedule Posts</a:t>
            </a:r>
          </a:p>
        </p:txBody>
      </p:sp>
    </p:spTree>
    <p:extLst>
      <p:ext uri="{BB962C8B-B14F-4D97-AF65-F5344CB8AC3E}">
        <p14:creationId xmlns:p14="http://schemas.microsoft.com/office/powerpoint/2010/main" val="2106475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Instagram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Best times to post on Instagram: </a:t>
            </a:r>
            <a:r>
              <a:rPr lang="en-US" sz="2200" b="1" dirty="0"/>
              <a:t>Wednesday at 11 a.m. and Friday at 10–11 a.m.</a:t>
            </a: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Best day: </a:t>
            </a:r>
            <a:r>
              <a:rPr lang="en-US" sz="2200" b="1" dirty="0"/>
              <a:t>Wednesday</a:t>
            </a:r>
            <a:r>
              <a:rPr lang="en-US" sz="2200" dirty="0"/>
              <a:t> is the overall best day to post to Instagram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Most consistent engagement: </a:t>
            </a:r>
            <a:r>
              <a:rPr lang="en-US" sz="2200" b="1" dirty="0"/>
              <a:t>Tuesday through Friday, 10 </a:t>
            </a:r>
            <a:r>
              <a:rPr lang="en-US" sz="2200" b="1" dirty="0" err="1"/>
              <a:t>a.m</a:t>
            </a:r>
            <a:r>
              <a:rPr lang="en-US" sz="2200" b="1" dirty="0"/>
              <a:t>–3 p.m.</a:t>
            </a: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Worst day:</a:t>
            </a:r>
            <a:r>
              <a:rPr lang="en-US" sz="2200" b="1" dirty="0"/>
              <a:t> Sunday</a:t>
            </a:r>
            <a:r>
              <a:rPr lang="en-US" sz="2200" dirty="0"/>
              <a:t> receives the least amount of engagement on Instagram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Lowest engagement: Occurs during </a:t>
            </a:r>
            <a:r>
              <a:rPr lang="en-US" sz="2200" b="1" dirty="0"/>
              <a:t>late night and early morning from 11 p.m.–3 a.m.</a:t>
            </a:r>
            <a:endParaRPr lang="en-US" sz="2200" dirty="0"/>
          </a:p>
          <a:p>
            <a:pPr marL="0" indent="0" algn="r">
              <a:buNone/>
            </a:pPr>
            <a:r>
              <a:rPr lang="en-US" sz="1100" dirty="0"/>
              <a:t>Sproutsocial.com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Times to Schedule Posts</a:t>
            </a:r>
          </a:p>
        </p:txBody>
      </p:sp>
    </p:spTree>
    <p:extLst>
      <p:ext uri="{BB962C8B-B14F-4D97-AF65-F5344CB8AC3E}">
        <p14:creationId xmlns:p14="http://schemas.microsoft.com/office/powerpoint/2010/main" val="2822159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Tagging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Is the district tagging you in photos?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Do you tag the district and staff in photos?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Do you respond to tags? Share? Comment? Like?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Stakeholders can see your interactions or lack thereof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Treat your Facebook page as you would your personal page.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“I hear you knocking, but you can’t come in.”</a:t>
            </a:r>
          </a:p>
        </p:txBody>
      </p:sp>
    </p:spTree>
    <p:extLst>
      <p:ext uri="{BB962C8B-B14F-4D97-AF65-F5344CB8AC3E}">
        <p14:creationId xmlns:p14="http://schemas.microsoft.com/office/powerpoint/2010/main" val="409002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Maya Golden Bethany</a:t>
            </a:r>
          </a:p>
          <a:p>
            <a:pPr marL="0" indent="0" algn="ctr">
              <a:buNone/>
            </a:pPr>
            <a:r>
              <a:rPr lang="en-US" sz="2800" dirty="0"/>
              <a:t>Executive Director, 1 in 3 Foundation</a:t>
            </a:r>
          </a:p>
          <a:p>
            <a:pPr marL="0" indent="0" algn="ctr">
              <a:buNone/>
            </a:pPr>
            <a:r>
              <a:rPr lang="en-US" sz="2800" dirty="0"/>
              <a:t>info@1in3foundation.org</a:t>
            </a:r>
          </a:p>
          <a:p>
            <a:pPr marL="0" indent="0" algn="ctr">
              <a:buNone/>
            </a:pPr>
            <a:r>
              <a:rPr lang="en-US" sz="2800" dirty="0"/>
              <a:t>(903) 881-3091 ext. 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6930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90800"/>
            <a:ext cx="3925481" cy="377195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Real. Be Honest.</a:t>
            </a:r>
          </a:p>
        </p:txBody>
      </p:sp>
    </p:spTree>
    <p:extLst>
      <p:ext uri="{BB962C8B-B14F-4D97-AF65-F5344CB8AC3E}">
        <p14:creationId xmlns:p14="http://schemas.microsoft.com/office/powerpoint/2010/main" val="346180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62200"/>
            <a:ext cx="7408333" cy="3763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Brand Personality:</a:t>
            </a:r>
          </a:p>
          <a:p>
            <a:pPr marL="617220" lvl="1" indent="-342900">
              <a:buFont typeface="Wingdings" panose="05000000000000000000" pitchFamily="2" charset="2"/>
              <a:buChar char="§"/>
            </a:pPr>
            <a:r>
              <a:rPr lang="en-US" dirty="0"/>
              <a:t>Brand personality refers to the set of human characteristics or traits that can be associated with a brand (Aaker, 1997). </a:t>
            </a:r>
          </a:p>
          <a:p>
            <a:pPr marL="61722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617220" lvl="1" indent="-342900">
              <a:buFont typeface="Wingdings" panose="05000000000000000000" pitchFamily="2" charset="2"/>
              <a:buChar char="§"/>
            </a:pPr>
            <a:r>
              <a:rPr lang="en-US" dirty="0"/>
              <a:t>Brand personality gives consumers something with which they can relate to which effectively increases brand awareness, popularity and brand loyalty.</a:t>
            </a:r>
          </a:p>
          <a:p>
            <a:pPr marL="61722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617220" lvl="1" indent="-342900">
              <a:buFont typeface="Wingdings" panose="05000000000000000000" pitchFamily="2" charset="2"/>
              <a:buChar char="§"/>
            </a:pPr>
            <a:r>
              <a:rPr lang="en-US" dirty="0"/>
              <a:t>By establishing a brand personality, businesses can form emotional bonds with their consumers.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Branding: Who Are You?</a:t>
            </a:r>
          </a:p>
        </p:txBody>
      </p:sp>
    </p:spTree>
    <p:extLst>
      <p:ext uri="{BB962C8B-B14F-4D97-AF65-F5344CB8AC3E}">
        <p14:creationId xmlns:p14="http://schemas.microsoft.com/office/powerpoint/2010/main" val="48376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4196" y="2404004"/>
            <a:ext cx="4601633" cy="34512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Nekter</a:t>
            </a:r>
            <a:r>
              <a:rPr lang="en-US" dirty="0"/>
              <a:t> Juice Bar</a:t>
            </a:r>
          </a:p>
        </p:txBody>
      </p:sp>
    </p:spTree>
    <p:extLst>
      <p:ext uri="{BB962C8B-B14F-4D97-AF65-F5344CB8AC3E}">
        <p14:creationId xmlns:p14="http://schemas.microsoft.com/office/powerpoint/2010/main" val="251561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Brand Values: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Compassion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Sympathy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Respectful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Honest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Responsive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in 3 Foundation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667000"/>
            <a:ext cx="452886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0836"/>
            <a:ext cx="8534400" cy="65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5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68" y="4567084"/>
            <a:ext cx="5841648" cy="196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9" y="2801903"/>
            <a:ext cx="6019800" cy="2070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65" y="228600"/>
            <a:ext cx="5739697" cy="278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1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62200"/>
            <a:ext cx="7408333" cy="3763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900" dirty="0"/>
              <a:t>Where can they find you?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0000"/>
                </a:solidFill>
              </a:rPr>
              <a:t>Website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0000"/>
                </a:solidFill>
              </a:rPr>
              <a:t>Facebook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0000"/>
                </a:solidFill>
              </a:rPr>
              <a:t>Twitter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0000"/>
                </a:solidFill>
              </a:rPr>
              <a:t>Instagram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LinkedIn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Snapchat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YouTube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Pinterest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Effective Social Media Presence</a:t>
            </a:r>
          </a:p>
        </p:txBody>
      </p:sp>
    </p:spTree>
    <p:extLst>
      <p:ext uri="{BB962C8B-B14F-4D97-AF65-F5344CB8AC3E}">
        <p14:creationId xmlns:p14="http://schemas.microsoft.com/office/powerpoint/2010/main" val="2228727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347</TotalTime>
  <Words>908</Words>
  <Application>Microsoft Office PowerPoint</Application>
  <PresentationFormat>On-screen Show (4:3)</PresentationFormat>
  <Paragraphs>125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Wingdings</vt:lpstr>
      <vt:lpstr>Waveform</vt:lpstr>
      <vt:lpstr>“Hey Guys!”</vt:lpstr>
      <vt:lpstr>Your Brand’s Social Media Profiles</vt:lpstr>
      <vt:lpstr>Be Real. Be Honest.</vt:lpstr>
      <vt:lpstr>Branding: Who Are You?</vt:lpstr>
      <vt:lpstr>Nekter Juice Bar</vt:lpstr>
      <vt:lpstr>1 in 3 Foundation</vt:lpstr>
      <vt:lpstr>PowerPoint Presentation</vt:lpstr>
      <vt:lpstr>PowerPoint Presentation</vt:lpstr>
      <vt:lpstr>An Effective Social Media Presence</vt:lpstr>
      <vt:lpstr>Socialnomics</vt:lpstr>
      <vt:lpstr>Social Media Plan of Action</vt:lpstr>
      <vt:lpstr>Do’s</vt:lpstr>
      <vt:lpstr>Do’s</vt:lpstr>
      <vt:lpstr>PowerPoint Presentation</vt:lpstr>
      <vt:lpstr>“Never Enough Time”</vt:lpstr>
      <vt:lpstr>Special Event Promotions</vt:lpstr>
      <vt:lpstr>PowerPoint Presentation</vt:lpstr>
      <vt:lpstr>Ads &amp; Campaigns</vt:lpstr>
      <vt:lpstr>Best Times to Schedule Posts</vt:lpstr>
      <vt:lpstr>Best Times to Schedule Posts</vt:lpstr>
      <vt:lpstr>Best Times to Schedule Posts</vt:lpstr>
      <vt:lpstr>Best Times to Schedule Posts</vt:lpstr>
      <vt:lpstr>“I hear you knocking, but you can’t come in.”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#NewProfile</dc:title>
  <dc:creator>Maya Bethany</dc:creator>
  <cp:lastModifiedBy>Maya Bethany</cp:lastModifiedBy>
  <cp:revision>17</cp:revision>
  <dcterms:created xsi:type="dcterms:W3CDTF">2019-09-17T13:32:47Z</dcterms:created>
  <dcterms:modified xsi:type="dcterms:W3CDTF">2022-03-30T17:09:17Z</dcterms:modified>
</cp:coreProperties>
</file>